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666"/>
    <a:srgbClr val="548235"/>
    <a:srgbClr val="E6E6E6"/>
    <a:srgbClr val="C5E0B4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6" autoAdjust="0"/>
    <p:restoredTop sz="94632" autoAdjust="0"/>
  </p:normalViewPr>
  <p:slideViewPr>
    <p:cSldViewPr snapToGrid="0">
      <p:cViewPr varScale="1">
        <p:scale>
          <a:sx n="47" d="100"/>
          <a:sy n="47" d="100"/>
        </p:scale>
        <p:origin x="28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188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188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BE74523B-3AED-45AC-98FC-B35470FB3693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3488"/>
            <a:ext cx="23066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3" tIns="45331" rIns="90663" bIns="453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9691"/>
            <a:ext cx="5388610" cy="3886111"/>
          </a:xfrm>
          <a:prstGeom prst="rect">
            <a:avLst/>
          </a:prstGeom>
        </p:spPr>
        <p:txBody>
          <a:bodyPr vert="horz" lIns="90663" tIns="45331" rIns="90663" bIns="4533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2"/>
            <a:ext cx="2918831" cy="495187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4302"/>
            <a:ext cx="2918831" cy="495187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FB181D1D-B67A-4D1B-AAB4-7D3D5CC65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令和４年６月１日以降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4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6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48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70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68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89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81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3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3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46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29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2A0D-9032-4251-8A35-FC74491E27C6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6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7658" y="-141728"/>
            <a:ext cx="6865658" cy="11634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36000" rtlCol="0" anchor="ctr"/>
          <a:lstStyle/>
          <a:p>
            <a:pPr algn="ctr">
              <a:lnSpc>
                <a:spcPts val="3000"/>
              </a:lnSpc>
            </a:pPr>
            <a:r>
              <a:rPr kumimoji="1" lang="ja-JP" altLang="en-US" sz="2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国頭村住民税均等割のみ課税世帯</a:t>
            </a:r>
            <a:endParaRPr kumimoji="1" lang="en-US" altLang="ja-JP" sz="2400" b="1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000"/>
              </a:lnSpc>
            </a:pPr>
            <a:r>
              <a:rPr kumimoji="1" lang="ja-JP" altLang="en-US" sz="2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給付金（</a:t>
            </a:r>
            <a:r>
              <a:rPr kumimoji="1" lang="en-US" altLang="ja-JP" sz="2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kumimoji="1" lang="en-US" altLang="ja-JP" sz="2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2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</a:t>
            </a:r>
            <a:r>
              <a:rPr kumimoji="1" lang="en-US" altLang="ja-JP" sz="2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2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のご案内</a:t>
            </a:r>
            <a:endParaRPr kumimoji="1" lang="ja-JP" altLang="en-US" sz="2800" b="1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-7658" y="2984702"/>
            <a:ext cx="6865658" cy="392974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pPr algn="ctr"/>
            <a:r>
              <a:rPr kumimoji="1" lang="ja-JP" altLang="en-US" sz="24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20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支給対象</a:t>
            </a:r>
            <a:r>
              <a:rPr kumimoji="1" lang="en-US" altLang="ja-JP" sz="11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1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1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1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1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1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1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日時点で、国頭村に住民登録がある世帯主が対象</a:t>
            </a:r>
            <a:endParaRPr kumimoji="1" lang="ja-JP" altLang="en-US" sz="22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9673" y="926443"/>
            <a:ext cx="6858000" cy="208517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dash"/>
          </a:ln>
        </p:spPr>
        <p:txBody>
          <a:bodyPr wrap="square" tIns="72000" bIns="36000" anchor="ctr" anchorCtr="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物価高騰による負担増を踏まえ、家計への影響が大きい住民税均等割のみ課税世帯に対して、</a:t>
            </a:r>
            <a:r>
              <a:rPr kumimoji="1"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１世帯あたり１０万円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を支給します。給付金を受給するためには、</a:t>
            </a:r>
            <a:r>
              <a:rPr kumimoji="1"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手続きが必要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住民税均等割について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lnSpc>
                <a:spcPct val="110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個人村県民税（住民税）は、所得をもとに計算する所得税と、納められる能力のあるかたに同じ額をかける均等割の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つに分けられます。このうち、個人住民税（年額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3,500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円）と個人県民税（年額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1,500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円）の</a:t>
            </a:r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合計</a:t>
            </a:r>
            <a:r>
              <a:rPr kumimoji="1" lang="en-US" altLang="ja-JP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5,000</a:t>
            </a:r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円が、国頭村で課税される均等割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となります。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F21A0C88-2F83-4F52-9C1A-9CAC160753D3}"/>
              </a:ext>
            </a:extLst>
          </p:cNvPr>
          <p:cNvSpPr/>
          <p:nvPr/>
        </p:nvSpPr>
        <p:spPr>
          <a:xfrm>
            <a:off x="37059" y="3530455"/>
            <a:ext cx="6776196" cy="5761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/>
              <a:t>世帯全員が令和</a:t>
            </a:r>
            <a:r>
              <a:rPr kumimoji="1" lang="en-US" altLang="ja-JP" b="1" dirty="0"/>
              <a:t>5</a:t>
            </a:r>
            <a:r>
              <a:rPr kumimoji="1" lang="ja-JP" altLang="en-US" b="1" dirty="0"/>
              <a:t>年度分</a:t>
            </a:r>
            <a:r>
              <a:rPr kumimoji="1" lang="ja-JP" altLang="en-US" b="1" dirty="0">
                <a:solidFill>
                  <a:srgbClr val="FF0000"/>
                </a:solidFill>
              </a:rPr>
              <a:t>住民税均等割のみ課税</a:t>
            </a:r>
            <a:r>
              <a:rPr kumimoji="1" lang="ja-JP" altLang="en-US" b="1" dirty="0"/>
              <a:t>の世帯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D2AD2760-DF00-4A25-B05B-152328E0D746}"/>
              </a:ext>
            </a:extLst>
          </p:cNvPr>
          <p:cNvSpPr/>
          <p:nvPr/>
        </p:nvSpPr>
        <p:spPr>
          <a:xfrm>
            <a:off x="37073" y="4524897"/>
            <a:ext cx="6776196" cy="7655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b="1" dirty="0"/>
              <a:t>世帯全員が令和</a:t>
            </a:r>
            <a:r>
              <a:rPr kumimoji="1" lang="en-US" altLang="ja-JP" b="1" dirty="0"/>
              <a:t>5</a:t>
            </a:r>
            <a:r>
              <a:rPr kumimoji="1" lang="ja-JP" altLang="en-US" b="1" dirty="0"/>
              <a:t>年度分</a:t>
            </a:r>
            <a:r>
              <a:rPr kumimoji="1" lang="ja-JP" altLang="en-US" b="1" dirty="0">
                <a:solidFill>
                  <a:srgbClr val="FF0000"/>
                </a:solidFill>
              </a:rPr>
              <a:t>住民税均等割のみ課税</a:t>
            </a:r>
            <a:r>
              <a:rPr kumimoji="1" lang="ja-JP" altLang="en-US" b="1" dirty="0"/>
              <a:t>又は、</a:t>
            </a:r>
            <a:r>
              <a:rPr kumimoji="1" lang="ja-JP" altLang="en-US" b="1" dirty="0">
                <a:solidFill>
                  <a:srgbClr val="FF0000"/>
                </a:solidFill>
              </a:rPr>
              <a:t>住民税非課税</a:t>
            </a:r>
            <a:r>
              <a:rPr kumimoji="1" lang="ja-JP" altLang="en-US" b="1" dirty="0"/>
              <a:t>で構成されている世帯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A8FB751-CDF5-4522-9B30-DDC2913C2019}"/>
              </a:ext>
            </a:extLst>
          </p:cNvPr>
          <p:cNvSpPr/>
          <p:nvPr/>
        </p:nvSpPr>
        <p:spPr>
          <a:xfrm>
            <a:off x="2565299" y="4106612"/>
            <a:ext cx="1652337" cy="386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または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EB8E900-8F9A-48DF-A79C-5EAE5DED6D9C}"/>
              </a:ext>
            </a:extLst>
          </p:cNvPr>
          <p:cNvSpPr/>
          <p:nvPr/>
        </p:nvSpPr>
        <p:spPr>
          <a:xfrm>
            <a:off x="54274" y="5230951"/>
            <a:ext cx="6718449" cy="392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上記に該当しても、住民税が課税されているかたに世帯全員が</a:t>
            </a:r>
            <a:r>
              <a:rPr kumimoji="1" lang="ja-JP" altLang="en-US" sz="1100" b="1" u="sng" dirty="0">
                <a:solidFill>
                  <a:schemeClr val="tx1"/>
                </a:solidFill>
              </a:rPr>
              <a:t>扶養されている世帯</a:t>
            </a:r>
            <a:r>
              <a:rPr kumimoji="1" lang="ja-JP" altLang="en-US" sz="1000" b="1" dirty="0">
                <a:solidFill>
                  <a:schemeClr val="tx1"/>
                </a:solidFill>
              </a:rPr>
              <a:t>は支給の対象になりません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矢印: 下 18">
            <a:extLst>
              <a:ext uri="{FF2B5EF4-FFF2-40B4-BE49-F238E27FC236}">
                <a16:creationId xmlns:a16="http://schemas.microsoft.com/office/drawing/2014/main" id="{31BF4E0C-57A7-4A4E-9E09-2C78A8B6F5BA}"/>
              </a:ext>
            </a:extLst>
          </p:cNvPr>
          <p:cNvSpPr/>
          <p:nvPr/>
        </p:nvSpPr>
        <p:spPr>
          <a:xfrm>
            <a:off x="2988859" y="5572983"/>
            <a:ext cx="805218" cy="317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B4101F0-4F95-4F39-B182-835974179E99}"/>
              </a:ext>
            </a:extLst>
          </p:cNvPr>
          <p:cNvSpPr/>
          <p:nvPr/>
        </p:nvSpPr>
        <p:spPr>
          <a:xfrm>
            <a:off x="225185" y="5941058"/>
            <a:ext cx="6520650" cy="2290896"/>
          </a:xfrm>
          <a:prstGeom prst="rect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160"/>
              </a:lnSpc>
            </a:pPr>
            <a:r>
              <a:rPr kumimoji="1" lang="ja-JP" altLang="en-US" dirty="0"/>
              <a:t>支給対象のかたには、福祉課から確認書を送付いたします。</a:t>
            </a:r>
            <a:endParaRPr kumimoji="1" lang="en-US" altLang="ja-JP" dirty="0"/>
          </a:p>
          <a:p>
            <a:pPr algn="ctr">
              <a:lnSpc>
                <a:spcPts val="2160"/>
              </a:lnSpc>
            </a:pPr>
            <a:r>
              <a:rPr kumimoji="1" lang="ja-JP" altLang="en-US" dirty="0"/>
              <a:t>通知文の案内に従って手続きをおこなってください。</a:t>
            </a:r>
            <a:endParaRPr kumimoji="1" lang="en-US" altLang="ja-JP" dirty="0"/>
          </a:p>
          <a:p>
            <a:pPr>
              <a:lnSpc>
                <a:spcPts val="2160"/>
              </a:lnSpc>
            </a:pPr>
            <a:r>
              <a:rPr kumimoji="1" lang="ja-JP" altLang="en-US" dirty="0"/>
              <a:t>（</a:t>
            </a:r>
            <a:r>
              <a:rPr kumimoji="1" lang="ja-JP" altLang="en-US" sz="1600" dirty="0"/>
              <a:t>本人確認後・口座情報の写しが必要となる場合があります。）</a:t>
            </a:r>
            <a:endParaRPr kumimoji="1" lang="en-US" altLang="ja-JP" sz="1600" dirty="0"/>
          </a:p>
          <a:p>
            <a:pPr>
              <a:lnSpc>
                <a:spcPts val="2160"/>
              </a:lnSpc>
            </a:pPr>
            <a:endParaRPr kumimoji="1" lang="en-US" altLang="ja-JP" sz="1600" dirty="0"/>
          </a:p>
          <a:p>
            <a:pPr>
              <a:lnSpc>
                <a:spcPts val="2160"/>
              </a:lnSpc>
            </a:pPr>
            <a:endParaRPr kumimoji="1" lang="en-US" altLang="ja-JP" sz="1600" dirty="0"/>
          </a:p>
          <a:p>
            <a:pPr>
              <a:lnSpc>
                <a:spcPts val="2160"/>
              </a:lnSpc>
            </a:pPr>
            <a:endParaRPr kumimoji="1" lang="en-US" altLang="ja-JP" sz="1600" dirty="0"/>
          </a:p>
          <a:p>
            <a:pPr>
              <a:lnSpc>
                <a:spcPts val="2160"/>
              </a:lnSpc>
            </a:pPr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DBE55B9-12CD-402B-A5A0-A051959F83C5}"/>
              </a:ext>
            </a:extLst>
          </p:cNvPr>
          <p:cNvSpPr/>
          <p:nvPr/>
        </p:nvSpPr>
        <p:spPr>
          <a:xfrm>
            <a:off x="318487" y="7049521"/>
            <a:ext cx="6334046" cy="569148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</a:rPr>
              <a:t>！</a:t>
            </a:r>
            <a:r>
              <a:rPr kumimoji="1" lang="ja-JP" altLang="en-US" sz="1400" b="1" dirty="0"/>
              <a:t>未申告のかたを含む世帯や、令和</a:t>
            </a:r>
            <a:r>
              <a:rPr kumimoji="1" lang="en-US" altLang="ja-JP" sz="1400" b="1" dirty="0"/>
              <a:t>5</a:t>
            </a:r>
            <a:r>
              <a:rPr kumimoji="1" lang="ja-JP" altLang="en-US" sz="1400" b="1" dirty="0"/>
              <a:t>年</a:t>
            </a:r>
            <a:r>
              <a:rPr kumimoji="1" lang="en-US" altLang="ja-JP" sz="1400" b="1" dirty="0"/>
              <a:t>1</a:t>
            </a:r>
            <a:r>
              <a:rPr kumimoji="1" lang="ja-JP" altLang="en-US" sz="1400" b="1" dirty="0"/>
              <a:t>月</a:t>
            </a:r>
            <a:r>
              <a:rPr kumimoji="1" lang="en-US" altLang="ja-JP" sz="1400" b="1" dirty="0"/>
              <a:t>2</a:t>
            </a:r>
            <a:r>
              <a:rPr kumimoji="1" lang="ja-JP" altLang="en-US" sz="1400" b="1" dirty="0"/>
              <a:t>日以降の転入者がいる世帯は</a:t>
            </a:r>
            <a:endParaRPr kumimoji="1" lang="en-US" altLang="ja-JP" sz="1400" b="1" dirty="0"/>
          </a:p>
          <a:p>
            <a:pPr algn="ctr"/>
            <a:r>
              <a:rPr kumimoji="1" lang="ja-JP" altLang="en-US" sz="1400" b="1" dirty="0"/>
              <a:t>申請が必要です。</a:t>
            </a:r>
            <a:endParaRPr kumimoji="1" lang="en-US" altLang="ja-JP" sz="1400" b="1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81C5CE4-DA1F-47AB-B382-0D0A3BBADFE5}"/>
              </a:ext>
            </a:extLst>
          </p:cNvPr>
          <p:cNvSpPr/>
          <p:nvPr/>
        </p:nvSpPr>
        <p:spPr>
          <a:xfrm>
            <a:off x="585555" y="7719777"/>
            <a:ext cx="5827594" cy="3548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受給の手続きは裏面をご確認ください</a:t>
            </a:r>
          </a:p>
        </p:txBody>
      </p:sp>
      <p:sp>
        <p:nvSpPr>
          <p:cNvPr id="37" name="角丸四角形 10">
            <a:extLst>
              <a:ext uri="{FF2B5EF4-FFF2-40B4-BE49-F238E27FC236}">
                <a16:creationId xmlns:a16="http://schemas.microsoft.com/office/drawing/2014/main" id="{72B2828C-B583-4ABF-86ED-C9D3DF45C38A}"/>
              </a:ext>
            </a:extLst>
          </p:cNvPr>
          <p:cNvSpPr/>
          <p:nvPr/>
        </p:nvSpPr>
        <p:spPr>
          <a:xfrm>
            <a:off x="1189538" y="7991366"/>
            <a:ext cx="5297465" cy="1441678"/>
          </a:xfrm>
          <a:prstGeom prst="roundRect">
            <a:avLst>
              <a:gd name="adj" fmla="val 0"/>
            </a:avLst>
          </a:prstGeom>
          <a:noFill/>
          <a:ln w="635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物価高騰重点支援給付金の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「振り込め詐欺」や「個人情報の詐取」</a:t>
            </a:r>
            <a:endParaRPr kumimoji="1"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にご注意ください！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7919BB7-1B75-499E-ADED-E101F0DD0012}"/>
              </a:ext>
            </a:extLst>
          </p:cNvPr>
          <p:cNvSpPr/>
          <p:nvPr/>
        </p:nvSpPr>
        <p:spPr>
          <a:xfrm>
            <a:off x="370997" y="9175737"/>
            <a:ext cx="6040942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自宅や職場などに都道府県・市区町村や国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の職員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などをかたる不審な電話や郵便があった場合は、国頭村や名護警察署か警察相談専用電話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9110)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にご連絡ください。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AD5E75E-AE64-4CA2-9B71-142E739C93E5}"/>
              </a:ext>
            </a:extLst>
          </p:cNvPr>
          <p:cNvSpPr/>
          <p:nvPr/>
        </p:nvSpPr>
        <p:spPr>
          <a:xfrm>
            <a:off x="585555" y="8473246"/>
            <a:ext cx="511791" cy="47791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89683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D2EBFEB-E924-4A64-A495-E13CD92379FE}"/>
              </a:ext>
            </a:extLst>
          </p:cNvPr>
          <p:cNvSpPr/>
          <p:nvPr/>
        </p:nvSpPr>
        <p:spPr>
          <a:xfrm>
            <a:off x="3591983" y="5138477"/>
            <a:ext cx="3031975" cy="32250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●確認する項目●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記入されたかたが「住民税均等割のみ課税」または「住民税非課税」である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b="1" u="sng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b="1" u="sng" dirty="0">
                <a:solidFill>
                  <a:srgbClr val="FF0000"/>
                </a:solidFill>
              </a:rPr>
              <a:t>世帯の中に未申告のかたがいる</a:t>
            </a:r>
            <a:endParaRPr kumimoji="1" lang="en-US" altLang="ja-JP" sz="1400" b="1" u="sng" dirty="0">
              <a:solidFill>
                <a:srgbClr val="FF0000"/>
              </a:solidFill>
            </a:endParaRPr>
          </a:p>
          <a:p>
            <a:endParaRPr kumimoji="1" lang="en-US" altLang="ja-JP" sz="1400" u="sng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b="1" u="sng" dirty="0">
              <a:solidFill>
                <a:srgbClr val="FF0000"/>
              </a:solidFill>
            </a:endParaRPr>
          </a:p>
          <a:p>
            <a:pPr algn="ctr"/>
            <a:endParaRPr kumimoji="1" lang="en-US" altLang="ja-JP" sz="1600" b="1" u="sng" dirty="0">
              <a:solidFill>
                <a:srgbClr val="FF0000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D077877-879C-4C10-B291-BD00F01A8C0E}"/>
              </a:ext>
            </a:extLst>
          </p:cNvPr>
          <p:cNvSpPr/>
          <p:nvPr/>
        </p:nvSpPr>
        <p:spPr>
          <a:xfrm>
            <a:off x="0" y="296093"/>
            <a:ext cx="6865658" cy="392974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4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20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手続き方法</a:t>
            </a:r>
            <a:endParaRPr kumimoji="1" lang="ja-JP" altLang="en-US" sz="22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162F631-603E-4FBF-8EFA-7C320001ABE9}"/>
              </a:ext>
            </a:extLst>
          </p:cNvPr>
          <p:cNvSpPr/>
          <p:nvPr/>
        </p:nvSpPr>
        <p:spPr>
          <a:xfrm>
            <a:off x="0" y="846161"/>
            <a:ext cx="4708477" cy="2593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支給対象と思われるかたのうち・・・</a:t>
            </a:r>
          </a:p>
        </p:txBody>
      </p:sp>
      <p:sp>
        <p:nvSpPr>
          <p:cNvPr id="6" name="角丸四角形 2">
            <a:extLst>
              <a:ext uri="{FF2B5EF4-FFF2-40B4-BE49-F238E27FC236}">
                <a16:creationId xmlns:a16="http://schemas.microsoft.com/office/drawing/2014/main" id="{85909C92-7836-45F7-B952-7041B3EF39CC}"/>
              </a:ext>
            </a:extLst>
          </p:cNvPr>
          <p:cNvSpPr/>
          <p:nvPr/>
        </p:nvSpPr>
        <p:spPr>
          <a:xfrm>
            <a:off x="202028" y="1262563"/>
            <a:ext cx="3096000" cy="1115276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世帯全員が、令和</a:t>
            </a:r>
            <a:r>
              <a:rPr kumimoji="1"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年１月１日</a:t>
            </a:r>
            <a:endParaRPr kumimoji="1"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以前から村内にお住いの場合</a:t>
            </a: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2">
            <a:extLst>
              <a:ext uri="{FF2B5EF4-FFF2-40B4-BE49-F238E27FC236}">
                <a16:creationId xmlns:a16="http://schemas.microsoft.com/office/drawing/2014/main" id="{041769AB-A1D1-49FE-A8A2-BDA9E13C867A}"/>
              </a:ext>
            </a:extLst>
          </p:cNvPr>
          <p:cNvSpPr/>
          <p:nvPr/>
        </p:nvSpPr>
        <p:spPr>
          <a:xfrm>
            <a:off x="3559972" y="1262563"/>
            <a:ext cx="3096000" cy="1115276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28575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世帯の中に未申告のかたがいる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または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世帯の中に、令和</a:t>
            </a:r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年１月２日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以降に転入したかたがいる場合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CDDCB26B-9115-446F-A3C9-7333B53D824A}"/>
              </a:ext>
            </a:extLst>
          </p:cNvPr>
          <p:cNvSpPr/>
          <p:nvPr/>
        </p:nvSpPr>
        <p:spPr>
          <a:xfrm>
            <a:off x="1435095" y="2376369"/>
            <a:ext cx="805218" cy="30709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C1951D83-52E3-4256-8A58-914E6651D6B3}"/>
              </a:ext>
            </a:extLst>
          </p:cNvPr>
          <p:cNvSpPr/>
          <p:nvPr/>
        </p:nvSpPr>
        <p:spPr>
          <a:xfrm>
            <a:off x="4705360" y="2385194"/>
            <a:ext cx="805218" cy="30709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1E16394-50A5-4E0A-B376-E1BE7784D2A6}"/>
              </a:ext>
            </a:extLst>
          </p:cNvPr>
          <p:cNvSpPr/>
          <p:nvPr/>
        </p:nvSpPr>
        <p:spPr>
          <a:xfrm>
            <a:off x="269934" y="2692284"/>
            <a:ext cx="2960188" cy="11536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pPr algn="ctr"/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届いた確認書を</a:t>
            </a:r>
            <a:endParaRPr kumimoji="1" lang="en-US" altLang="ja-JP" sz="22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返送してください</a:t>
            </a:r>
            <a:endParaRPr kumimoji="1" lang="en-US" altLang="ja-JP" sz="22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5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＊受理後審査し、支給します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8E3F8AF-8E15-4DA3-BF2E-252E12987B7F}"/>
              </a:ext>
            </a:extLst>
          </p:cNvPr>
          <p:cNvSpPr/>
          <p:nvPr/>
        </p:nvSpPr>
        <p:spPr>
          <a:xfrm>
            <a:off x="3647646" y="2708489"/>
            <a:ext cx="3008326" cy="116946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pPr algn="ctr"/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b="1" spc="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申請が必要です</a:t>
            </a:r>
            <a:endParaRPr kumimoji="1" lang="en-US" altLang="ja-JP" b="1" spc="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申請書は役場</a:t>
            </a:r>
            <a:r>
              <a:rPr kumimoji="1" lang="en-US" altLang="ja-JP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kumimoji="1" lang="ja-JP" altLang="en-US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endParaRPr kumimoji="1" lang="en-US" altLang="ja-JP" sz="16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福祉課窓口で取得して</a:t>
            </a:r>
            <a:endParaRPr kumimoji="1" lang="en-US" altLang="ja-JP" sz="16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endParaRPr kumimoji="1" lang="en-US" altLang="ja-JP" sz="1600" b="1" spc="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C5501FF-4B8F-4D2B-AFE5-10B08A96F864}"/>
              </a:ext>
            </a:extLst>
          </p:cNvPr>
          <p:cNvSpPr/>
          <p:nvPr/>
        </p:nvSpPr>
        <p:spPr>
          <a:xfrm>
            <a:off x="97569" y="3959799"/>
            <a:ext cx="3240000" cy="4588778"/>
          </a:xfrm>
          <a:prstGeom prst="rect">
            <a:avLst/>
          </a:prstGeom>
          <a:solidFill>
            <a:schemeClr val="bg2"/>
          </a:solidFill>
          <a:ln w="285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・対象と思われる世帯には、給付内容や確認事項が書かれた確認書を村からお送りします。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・必要事項を記入・書類を添付し、村役場福祉課に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返送してください。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6ECD01B-F77C-481E-A388-C936D4E15C80}"/>
              </a:ext>
            </a:extLst>
          </p:cNvPr>
          <p:cNvSpPr/>
          <p:nvPr/>
        </p:nvSpPr>
        <p:spPr>
          <a:xfrm>
            <a:off x="3487970" y="3959799"/>
            <a:ext cx="3240000" cy="458877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2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5157881-0F11-4603-A1AC-1CCC2C5EB8CA}"/>
              </a:ext>
            </a:extLst>
          </p:cNvPr>
          <p:cNvSpPr/>
          <p:nvPr/>
        </p:nvSpPr>
        <p:spPr>
          <a:xfrm>
            <a:off x="257245" y="5138477"/>
            <a:ext cx="2920647" cy="32662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　　●確認する項目●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①</a:t>
            </a:r>
            <a:r>
              <a:rPr kumimoji="1" lang="ja-JP" altLang="en-US" sz="1400" b="1" u="sng" dirty="0">
                <a:solidFill>
                  <a:schemeClr val="tx1"/>
                </a:solidFill>
              </a:rPr>
              <a:t>世帯主署名欄を記入</a:t>
            </a:r>
            <a:r>
              <a:rPr kumimoji="1" lang="ja-JP" altLang="en-US" sz="1400" dirty="0">
                <a:solidFill>
                  <a:schemeClr val="tx1"/>
                </a:solidFill>
              </a:rPr>
              <a:t>している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②チェック項目を確認し、</a:t>
            </a:r>
            <a:r>
              <a:rPr kumimoji="1" lang="ja-JP" altLang="en-US" sz="1400" b="1" u="sng" dirty="0">
                <a:solidFill>
                  <a:schemeClr val="tx1"/>
                </a:solidFill>
              </a:rPr>
              <a:t>✓印を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入れている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endParaRPr kumimoji="1" lang="en-US" altLang="ja-JP" sz="1400" b="1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A212B84-E9F1-4C0B-8E03-00F1A5CC557A}"/>
              </a:ext>
            </a:extLst>
          </p:cNvPr>
          <p:cNvSpPr txBox="1"/>
          <p:nvPr/>
        </p:nvSpPr>
        <p:spPr>
          <a:xfrm>
            <a:off x="3548953" y="4002688"/>
            <a:ext cx="3152705" cy="110110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世帯全員の税情報を把握できないため、申請書による手続きが必要です。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・申請書を添付書類ととに、村役場福祉課へ郵送または窓口へご提出ください。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218B45D-089B-46C5-935C-CFDEF7F3BACE}"/>
              </a:ext>
            </a:extLst>
          </p:cNvPr>
          <p:cNvSpPr/>
          <p:nvPr/>
        </p:nvSpPr>
        <p:spPr>
          <a:xfrm>
            <a:off x="584371" y="6230138"/>
            <a:ext cx="2243470" cy="24454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確認事項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682D537-8EE1-4DBC-B732-729422BB6C9B}"/>
              </a:ext>
            </a:extLst>
          </p:cNvPr>
          <p:cNvSpPr/>
          <p:nvPr/>
        </p:nvSpPr>
        <p:spPr>
          <a:xfrm>
            <a:off x="584371" y="6474687"/>
            <a:ext cx="2243470" cy="1695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/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・世帯の全員が、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住民税が課されている他の親族等の扶養を受けていない。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・世帯の中に「住民税所得割が課税となるような所得があるのに未申告」である者はいない。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ja-JP" altLang="en-US" sz="1400" dirty="0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337FEE78-6C67-4FD4-BA31-70D6369DB5D8}"/>
              </a:ext>
            </a:extLst>
          </p:cNvPr>
          <p:cNvSpPr/>
          <p:nvPr/>
        </p:nvSpPr>
        <p:spPr>
          <a:xfrm>
            <a:off x="4920916" y="5913173"/>
            <a:ext cx="445168" cy="37430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！</a:t>
            </a:r>
          </a:p>
        </p:txBody>
      </p:sp>
      <p:sp>
        <p:nvSpPr>
          <p:cNvPr id="25" name="矢印: 下 24">
            <a:extLst>
              <a:ext uri="{FF2B5EF4-FFF2-40B4-BE49-F238E27FC236}">
                <a16:creationId xmlns:a16="http://schemas.microsoft.com/office/drawing/2014/main" id="{E57FAC02-CD32-4279-B7C1-8BC2A67B3218}"/>
              </a:ext>
            </a:extLst>
          </p:cNvPr>
          <p:cNvSpPr/>
          <p:nvPr/>
        </p:nvSpPr>
        <p:spPr>
          <a:xfrm>
            <a:off x="4729235" y="6564961"/>
            <a:ext cx="805218" cy="3070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E7A35C9-8BE5-4AEB-BB20-0297E5FC3127}"/>
              </a:ext>
            </a:extLst>
          </p:cNvPr>
          <p:cNvSpPr/>
          <p:nvPr/>
        </p:nvSpPr>
        <p:spPr>
          <a:xfrm>
            <a:off x="3682863" y="6924244"/>
            <a:ext cx="2820266" cy="1241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・まずは所得申告をおこなってください。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・申告後、給付金の支給要件に該当する場合は、村役場福祉課へ申請書を提出して下さい。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D78291E-F522-4AB5-ABC6-9D16B02A5348}"/>
              </a:ext>
            </a:extLst>
          </p:cNvPr>
          <p:cNvSpPr/>
          <p:nvPr/>
        </p:nvSpPr>
        <p:spPr>
          <a:xfrm>
            <a:off x="377381" y="8725673"/>
            <a:ext cx="6142821" cy="35923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/>
              <a:t>お問い合わせ先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3F2C03C-3922-42FA-984D-420979B78210}"/>
              </a:ext>
            </a:extLst>
          </p:cNvPr>
          <p:cNvSpPr/>
          <p:nvPr/>
        </p:nvSpPr>
        <p:spPr>
          <a:xfrm>
            <a:off x="377381" y="9059839"/>
            <a:ext cx="6142821" cy="7301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182563">
              <a:lnSpc>
                <a:spcPct val="110000"/>
              </a:lnSpc>
              <a:spcBef>
                <a:spcPts val="300"/>
              </a:spcBef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国頭村役場　福祉課　　　　　　　　</a:t>
            </a:r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0980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ｰ</a:t>
            </a:r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ｰ</a:t>
            </a:r>
            <a:r>
              <a:rPr kumimoji="1"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2765</a:t>
            </a:r>
            <a:endParaRPr kumimoji="1" lang="en-US" altLang="ja-JP" sz="1400" b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2075" indent="-92075">
              <a:lnSpc>
                <a:spcPct val="1100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住民税均等割のみ課税世帯給付担当　　受付時間　平日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9:00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17:00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509D8B35-4309-4BF5-8D59-68E79576362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41328" y="9151408"/>
            <a:ext cx="250655" cy="210907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C76AABB-D7B7-412F-BDCB-A7D395058CE6}"/>
              </a:ext>
            </a:extLst>
          </p:cNvPr>
          <p:cNvSpPr/>
          <p:nvPr/>
        </p:nvSpPr>
        <p:spPr>
          <a:xfrm>
            <a:off x="4050225" y="9490146"/>
            <a:ext cx="1894723" cy="4158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（</a:t>
            </a:r>
            <a:r>
              <a:rPr kumimoji="1" lang="en-US" altLang="ja-JP" sz="1100" dirty="0"/>
              <a:t>12:00</a:t>
            </a:r>
            <a:r>
              <a:rPr kumimoji="1" lang="ja-JP" altLang="en-US" sz="1100" dirty="0"/>
              <a:t>～</a:t>
            </a:r>
            <a:r>
              <a:rPr kumimoji="1" lang="en-US" altLang="ja-JP" sz="1100" dirty="0"/>
              <a:t>13:00</a:t>
            </a:r>
            <a:r>
              <a:rPr kumimoji="1" lang="ja-JP" altLang="en-US" sz="1100" dirty="0"/>
              <a:t>は除く）</a:t>
            </a:r>
          </a:p>
        </p:txBody>
      </p:sp>
    </p:spTree>
    <p:extLst>
      <p:ext uri="{BB962C8B-B14F-4D97-AF65-F5344CB8AC3E}">
        <p14:creationId xmlns:p14="http://schemas.microsoft.com/office/powerpoint/2010/main" val="2435208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2163</TotalTime>
  <Words>719</Words>
  <Application>Microsoft Office PowerPoint</Application>
  <PresentationFormat>A4 210 x 297 mm</PresentationFormat>
  <Paragraphs>91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正毅(watanabe-masaki)</dc:creator>
  <cp:lastModifiedBy>KunigamiR5001</cp:lastModifiedBy>
  <cp:revision>174</cp:revision>
  <cp:lastPrinted>2024-02-26T04:52:59Z</cp:lastPrinted>
  <dcterms:created xsi:type="dcterms:W3CDTF">2021-11-18T09:11:46Z</dcterms:created>
  <dcterms:modified xsi:type="dcterms:W3CDTF">2024-02-27T02:37:37Z</dcterms:modified>
</cp:coreProperties>
</file>