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8" r:id="rId3"/>
  </p:sldIdLst>
  <p:sldSz cx="6858000" cy="9906000" type="A4"/>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CCFF"/>
    <a:srgbClr val="F4EDC2"/>
    <a:srgbClr val="EFE5A7"/>
    <a:srgbClr val="DBC439"/>
    <a:srgbClr val="CAA666"/>
    <a:srgbClr val="548235"/>
    <a:srgbClr val="E6E6E6"/>
    <a:srgbClr val="C5E0B4"/>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66" autoAdjust="0"/>
    <p:restoredTop sz="94632" autoAdjust="0"/>
  </p:normalViewPr>
  <p:slideViewPr>
    <p:cSldViewPr snapToGrid="0">
      <p:cViewPr>
        <p:scale>
          <a:sx n="82" d="100"/>
          <a:sy n="82" d="100"/>
        </p:scale>
        <p:origin x="2070" y="-15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188"/>
          </a:xfrm>
          <a:prstGeom prst="rect">
            <a:avLst/>
          </a:prstGeom>
        </p:spPr>
        <p:txBody>
          <a:bodyPr vert="horz" lIns="90663" tIns="45331" rIns="90663" bIns="4533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188"/>
          </a:xfrm>
          <a:prstGeom prst="rect">
            <a:avLst/>
          </a:prstGeom>
        </p:spPr>
        <p:txBody>
          <a:bodyPr vert="horz" lIns="90663" tIns="45331" rIns="90663" bIns="45331" rtlCol="0"/>
          <a:lstStyle>
            <a:lvl1pPr algn="r">
              <a:defRPr sz="1200"/>
            </a:lvl1pPr>
          </a:lstStyle>
          <a:p>
            <a:fld id="{BE74523B-3AED-45AC-98FC-B35470FB3693}" type="datetimeFigureOut">
              <a:rPr kumimoji="1" lang="ja-JP" altLang="en-US" smtClean="0"/>
              <a:t>2024/2/28</a:t>
            </a:fld>
            <a:endParaRPr kumimoji="1" lang="ja-JP" altLang="en-US"/>
          </a:p>
        </p:txBody>
      </p:sp>
      <p:sp>
        <p:nvSpPr>
          <p:cNvPr id="4" name="スライド イメージ プレースホルダー 3"/>
          <p:cNvSpPr>
            <a:spLocks noGrp="1" noRot="1" noChangeAspect="1"/>
          </p:cNvSpPr>
          <p:nvPr>
            <p:ph type="sldImg" idx="2"/>
          </p:nvPr>
        </p:nvSpPr>
        <p:spPr>
          <a:xfrm>
            <a:off x="2214563" y="1233488"/>
            <a:ext cx="2306637" cy="3332162"/>
          </a:xfrm>
          <a:prstGeom prst="rect">
            <a:avLst/>
          </a:prstGeom>
          <a:noFill/>
          <a:ln w="12700">
            <a:solidFill>
              <a:prstClr val="black"/>
            </a:solidFill>
          </a:ln>
        </p:spPr>
        <p:txBody>
          <a:bodyPr vert="horz" lIns="90663" tIns="45331" rIns="90663" bIns="45331" rtlCol="0" anchor="ctr"/>
          <a:lstStyle/>
          <a:p>
            <a:endParaRPr lang="ja-JP" altLang="en-US"/>
          </a:p>
        </p:txBody>
      </p:sp>
      <p:sp>
        <p:nvSpPr>
          <p:cNvPr id="5" name="ノート プレースホルダー 4"/>
          <p:cNvSpPr>
            <a:spLocks noGrp="1"/>
          </p:cNvSpPr>
          <p:nvPr>
            <p:ph type="body" sz="quarter" idx="3"/>
          </p:nvPr>
        </p:nvSpPr>
        <p:spPr>
          <a:xfrm>
            <a:off x="673577" y="4749691"/>
            <a:ext cx="5388610" cy="3886111"/>
          </a:xfrm>
          <a:prstGeom prst="rect">
            <a:avLst/>
          </a:prstGeom>
        </p:spPr>
        <p:txBody>
          <a:bodyPr vert="horz" lIns="90663" tIns="45331" rIns="90663" bIns="4533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302"/>
            <a:ext cx="2918831" cy="495187"/>
          </a:xfrm>
          <a:prstGeom prst="rect">
            <a:avLst/>
          </a:prstGeom>
        </p:spPr>
        <p:txBody>
          <a:bodyPr vert="horz" lIns="90663" tIns="45331" rIns="90663" bIns="4533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4302"/>
            <a:ext cx="2918831" cy="495187"/>
          </a:xfrm>
          <a:prstGeom prst="rect">
            <a:avLst/>
          </a:prstGeom>
        </p:spPr>
        <p:txBody>
          <a:bodyPr vert="horz" lIns="90663" tIns="45331" rIns="90663" bIns="45331" rtlCol="0" anchor="b"/>
          <a:lstStyle>
            <a:lvl1pPr algn="r">
              <a:defRPr sz="1200"/>
            </a:lvl1pPr>
          </a:lstStyle>
          <a:p>
            <a:fld id="{FB181D1D-B67A-4D1B-AAB4-7D3D5CC654AC}" type="slidenum">
              <a:rPr kumimoji="1" lang="ja-JP" altLang="en-US" smtClean="0"/>
              <a:t>‹#›</a:t>
            </a:fld>
            <a:endParaRPr kumimoji="1" lang="ja-JP" altLang="en-US"/>
          </a:p>
        </p:txBody>
      </p:sp>
    </p:spTree>
    <p:extLst>
      <p:ext uri="{BB962C8B-B14F-4D97-AF65-F5344CB8AC3E}">
        <p14:creationId xmlns:p14="http://schemas.microsoft.com/office/powerpoint/2010/main" val="941375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1</a:t>
            </a:fld>
            <a:endParaRPr kumimoji="1" lang="ja-JP" altLang="en-US"/>
          </a:p>
        </p:txBody>
      </p:sp>
    </p:spTree>
    <p:extLst>
      <p:ext uri="{BB962C8B-B14F-4D97-AF65-F5344CB8AC3E}">
        <p14:creationId xmlns:p14="http://schemas.microsoft.com/office/powerpoint/2010/main" val="2488649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25416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20044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26473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970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18168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1638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1481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67635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9923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51946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43829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F62A0D-9032-4251-8A35-FC74491E27C6}" type="datetimeFigureOut">
              <a:rPr kumimoji="1" lang="ja-JP" altLang="en-US" smtClean="0"/>
              <a:t>2024/2/28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7463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正方形/長方形 3"/>
          <p:cNvSpPr/>
          <p:nvPr/>
        </p:nvSpPr>
        <p:spPr>
          <a:xfrm>
            <a:off x="-30183" y="280130"/>
            <a:ext cx="6865658" cy="101729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nSpc>
                <a:spcPts val="3000"/>
              </a:lnSpc>
              <a:spcAft>
                <a:spcPts val="1200"/>
              </a:spcAft>
            </a:pPr>
            <a:r>
              <a:rPr kumimoji="1" lang="ja-JP" altLang="en-US" sz="2400" b="1" spc="300" dirty="0">
                <a:solidFill>
                  <a:schemeClr val="tx1"/>
                </a:solidFill>
                <a:latin typeface="メイリオ" panose="020B0604030504040204" pitchFamily="50" charset="-128"/>
                <a:ea typeface="メイリオ" panose="020B0604030504040204" pitchFamily="50" charset="-128"/>
              </a:rPr>
              <a:t>　</a:t>
            </a:r>
            <a:r>
              <a:rPr kumimoji="1" lang="ja-JP" altLang="en-US" b="1" spc="300" dirty="0">
                <a:solidFill>
                  <a:schemeClr val="tx1"/>
                </a:solidFill>
                <a:latin typeface="BIZ UDPゴシック" panose="020B0400000000000000" pitchFamily="50" charset="-128"/>
                <a:ea typeface="BIZ UDPゴシック" panose="020B0400000000000000" pitchFamily="50" charset="-128"/>
              </a:rPr>
              <a:t>低所得者の子育て世帯の方</a:t>
            </a:r>
            <a:r>
              <a:rPr kumimoji="1" lang="en-US" altLang="ja-JP" b="1" spc="300" dirty="0">
                <a:solidFill>
                  <a:schemeClr val="tx1"/>
                </a:solidFill>
                <a:latin typeface="BIZ UDPゴシック" panose="020B0400000000000000" pitchFamily="50" charset="-128"/>
                <a:ea typeface="BIZ UDPゴシック" panose="020B0400000000000000" pitchFamily="50" charset="-128"/>
              </a:rPr>
              <a:t>※</a:t>
            </a:r>
            <a:r>
              <a:rPr kumimoji="1" lang="ja-JP" altLang="en-US" b="1" spc="300" dirty="0">
                <a:solidFill>
                  <a:schemeClr val="tx1"/>
                </a:solidFill>
                <a:latin typeface="BIZ UDPゴシック" panose="020B0400000000000000" pitchFamily="50" charset="-128"/>
                <a:ea typeface="BIZ UDPゴシック" panose="020B0400000000000000" pitchFamily="50" charset="-128"/>
              </a:rPr>
              <a:t>へ</a:t>
            </a:r>
            <a:endParaRPr kumimoji="1" lang="en-US" altLang="ja-JP" b="1" spc="300" dirty="0">
              <a:solidFill>
                <a:schemeClr val="tx1"/>
              </a:solidFill>
              <a:latin typeface="BIZ UDPゴシック" panose="020B0400000000000000" pitchFamily="50" charset="-128"/>
              <a:ea typeface="BIZ UDPゴシック" panose="020B0400000000000000" pitchFamily="50" charset="-128"/>
            </a:endParaRPr>
          </a:p>
          <a:p>
            <a:pPr>
              <a:lnSpc>
                <a:spcPts val="600"/>
              </a:lnSpc>
            </a:pPr>
            <a:r>
              <a:rPr kumimoji="1" lang="ja-JP" altLang="en-US" sz="1600" b="1" spc="3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b="1" spc="3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spc="300" dirty="0">
                <a:solidFill>
                  <a:schemeClr val="tx1"/>
                </a:solidFill>
                <a:latin typeface="BIZ UDPゴシック" panose="020B0400000000000000" pitchFamily="50" charset="-128"/>
                <a:ea typeface="BIZ UDPゴシック" panose="020B0400000000000000" pitchFamily="50" charset="-128"/>
              </a:rPr>
              <a:t>令和</a:t>
            </a:r>
            <a:r>
              <a:rPr kumimoji="1" lang="en-US" altLang="ja-JP" sz="1200" b="1" spc="300" dirty="0">
                <a:solidFill>
                  <a:schemeClr val="tx1"/>
                </a:solidFill>
                <a:latin typeface="BIZ UDPゴシック" panose="020B0400000000000000" pitchFamily="50" charset="-128"/>
                <a:ea typeface="BIZ UDPゴシック" panose="020B0400000000000000" pitchFamily="50" charset="-128"/>
              </a:rPr>
              <a:t>5</a:t>
            </a:r>
            <a:r>
              <a:rPr kumimoji="1" lang="ja-JP" altLang="en-US" sz="1200" b="1" spc="300" dirty="0">
                <a:solidFill>
                  <a:schemeClr val="tx1"/>
                </a:solidFill>
                <a:latin typeface="BIZ UDPゴシック" panose="020B0400000000000000" pitchFamily="50" charset="-128"/>
                <a:ea typeface="BIZ UDPゴシック" panose="020B0400000000000000" pitchFamily="50" charset="-128"/>
              </a:rPr>
              <a:t>年度 住民税非課税世帯又は住民税均等割のみ課税世帯の方</a:t>
            </a:r>
            <a:endParaRPr kumimoji="1" lang="en-US" altLang="ja-JP" sz="1200" b="1" spc="300" dirty="0">
              <a:solidFill>
                <a:schemeClr val="tx1"/>
              </a:solidFill>
              <a:latin typeface="BIZ UDPゴシック" panose="020B0400000000000000" pitchFamily="50" charset="-128"/>
              <a:ea typeface="BIZ UDPゴシック" panose="020B0400000000000000" pitchFamily="50" charset="-128"/>
            </a:endParaRPr>
          </a:p>
          <a:p>
            <a:pPr algn="ctr">
              <a:lnSpc>
                <a:spcPts val="3000"/>
              </a:lnSpc>
            </a:pPr>
            <a:r>
              <a:rPr kumimoji="1" lang="ja-JP" altLang="en-US" sz="2000" b="1" spc="300" dirty="0">
                <a:solidFill>
                  <a:schemeClr val="tx1"/>
                </a:solidFill>
                <a:latin typeface="BIZ UDPゴシック" panose="020B0400000000000000" pitchFamily="50" charset="-128"/>
                <a:ea typeface="BIZ UDPゴシック" panose="020B0400000000000000" pitchFamily="50" charset="-128"/>
              </a:rPr>
              <a:t>こども加算（児童</a:t>
            </a:r>
            <a:r>
              <a:rPr kumimoji="1" lang="en-US" altLang="ja-JP" sz="2000" b="1" spc="300" dirty="0">
                <a:solidFill>
                  <a:schemeClr val="tx1"/>
                </a:solidFill>
                <a:latin typeface="BIZ UDPゴシック" panose="020B0400000000000000" pitchFamily="50" charset="-128"/>
                <a:ea typeface="BIZ UDPゴシック" panose="020B0400000000000000" pitchFamily="50" charset="-128"/>
              </a:rPr>
              <a:t>1</a:t>
            </a:r>
            <a:r>
              <a:rPr kumimoji="1" lang="ja-JP" altLang="en-US" sz="2000" b="1" spc="300" dirty="0">
                <a:solidFill>
                  <a:schemeClr val="tx1"/>
                </a:solidFill>
                <a:latin typeface="BIZ UDPゴシック" panose="020B0400000000000000" pitchFamily="50" charset="-128"/>
                <a:ea typeface="BIZ UDPゴシック" panose="020B0400000000000000" pitchFamily="50" charset="-128"/>
              </a:rPr>
              <a:t>人あたり５万円）のご案内</a:t>
            </a:r>
            <a:endParaRPr kumimoji="1" lang="en-US" altLang="ja-JP" sz="4400" b="1" spc="3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35862" y="1557241"/>
            <a:ext cx="6865658" cy="3334264"/>
          </a:xfrm>
          <a:prstGeom prst="rect">
            <a:avLst/>
          </a:prstGeom>
          <a:solidFill>
            <a:srgbClr val="F4EDC2"/>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t"/>
          <a:lstStyle/>
          <a:p>
            <a:r>
              <a:rPr kumimoji="1" lang="en-US" altLang="ja-JP" sz="1400" b="1" spc="2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spc="200" dirty="0">
                <a:solidFill>
                  <a:schemeClr val="tx1"/>
                </a:solidFill>
                <a:latin typeface="BIZ UDPゴシック" panose="020B0400000000000000" pitchFamily="50" charset="-128"/>
                <a:ea typeface="BIZ UDPゴシック" panose="020B0400000000000000" pitchFamily="50" charset="-128"/>
              </a:rPr>
              <a:t>給付対象</a:t>
            </a:r>
            <a:r>
              <a:rPr kumimoji="1" lang="en-US" altLang="ja-JP" sz="1400" b="1" spc="2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600" b="1" u="sng" spc="200" dirty="0">
                <a:solidFill>
                  <a:schemeClr val="accent2">
                    <a:lumMod val="75000"/>
                  </a:schemeClr>
                </a:solidFill>
                <a:latin typeface="BIZ UDPゴシック" panose="020B0400000000000000" pitchFamily="50" charset="-128"/>
                <a:ea typeface="BIZ UDPゴシック" panose="020B0400000000000000" pitchFamily="50" charset="-128"/>
              </a:rPr>
              <a:t>基準日：令和５年</a:t>
            </a:r>
            <a:r>
              <a:rPr kumimoji="1" lang="en-US" altLang="ja-JP" sz="1600" b="1" u="sng" spc="200" dirty="0">
                <a:solidFill>
                  <a:schemeClr val="accent2">
                    <a:lumMod val="75000"/>
                  </a:schemeClr>
                </a:solidFill>
                <a:latin typeface="BIZ UDPゴシック" panose="020B0400000000000000" pitchFamily="50" charset="-128"/>
                <a:ea typeface="BIZ UDPゴシック" panose="020B0400000000000000" pitchFamily="50" charset="-128"/>
              </a:rPr>
              <a:t>12</a:t>
            </a:r>
            <a:r>
              <a:rPr kumimoji="1" lang="ja-JP" altLang="en-US" sz="1600" b="1" u="sng" spc="200" dirty="0">
                <a:solidFill>
                  <a:schemeClr val="accent2">
                    <a:lumMod val="75000"/>
                  </a:schemeClr>
                </a:solidFill>
                <a:latin typeface="BIZ UDPゴシック" panose="020B0400000000000000" pitchFamily="50" charset="-128"/>
                <a:ea typeface="BIZ UDPゴシック" panose="020B0400000000000000" pitchFamily="50" charset="-128"/>
              </a:rPr>
              <a:t>月</a:t>
            </a:r>
            <a:r>
              <a:rPr kumimoji="1" lang="en-US" altLang="ja-JP" sz="1600" b="1" u="sng" spc="200" dirty="0">
                <a:solidFill>
                  <a:schemeClr val="accent2">
                    <a:lumMod val="75000"/>
                  </a:schemeClr>
                </a:solidFill>
                <a:latin typeface="BIZ UDPゴシック" panose="020B0400000000000000" pitchFamily="50" charset="-128"/>
                <a:ea typeface="BIZ UDPゴシック" panose="020B0400000000000000" pitchFamily="50" charset="-128"/>
              </a:rPr>
              <a:t>1</a:t>
            </a:r>
            <a:r>
              <a:rPr kumimoji="1" lang="ja-JP" altLang="en-US" sz="1600" b="1" u="sng" spc="200" dirty="0">
                <a:solidFill>
                  <a:schemeClr val="accent2">
                    <a:lumMod val="75000"/>
                  </a:schemeClr>
                </a:solidFill>
                <a:latin typeface="BIZ UDPゴシック" panose="020B0400000000000000" pitchFamily="50" charset="-128"/>
                <a:ea typeface="BIZ UDPゴシック" panose="020B0400000000000000" pitchFamily="50" charset="-128"/>
              </a:rPr>
              <a:t>日</a:t>
            </a:r>
            <a:endParaRPr kumimoji="1" lang="en-US" altLang="ja-JP" sz="1600" b="1" u="sng" spc="200" dirty="0">
              <a:solidFill>
                <a:schemeClr val="accent2">
                  <a:lumMod val="75000"/>
                </a:schemeClr>
              </a:solidFill>
              <a:latin typeface="BIZ UDPゴシック" panose="020B0400000000000000" pitchFamily="50" charset="-128"/>
              <a:ea typeface="BIZ UDPゴシック" panose="020B0400000000000000" pitchFamily="50" charset="-128"/>
            </a:endParaRPr>
          </a:p>
          <a:p>
            <a:r>
              <a:rPr kumimoji="1" lang="ja-JP" altLang="en-US" b="1"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spc="200" dirty="0">
                <a:solidFill>
                  <a:schemeClr val="tx1"/>
                </a:solidFill>
                <a:latin typeface="BIZ UDPゴシック" panose="020B0400000000000000" pitchFamily="50" charset="-128"/>
                <a:ea typeface="BIZ UDPゴシック" panose="020B0400000000000000" pitchFamily="50" charset="-128"/>
              </a:rPr>
              <a:t>①対象者（世帯単位）</a:t>
            </a:r>
            <a:endParaRPr kumimoji="1" lang="en-US" altLang="ja-JP" sz="1400" spc="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spc="200" dirty="0">
                <a:solidFill>
                  <a:schemeClr val="tx1"/>
                </a:solidFill>
                <a:latin typeface="BIZ UDPゴシック" panose="020B0400000000000000" pitchFamily="50" charset="-128"/>
                <a:ea typeface="BIZ UDPゴシック" panose="020B0400000000000000" pitchFamily="50" charset="-128"/>
              </a:rPr>
              <a:t>　　基準日時点で国頭村に住民票がある世帯で、世帯全員の令和</a:t>
            </a:r>
            <a:r>
              <a:rPr kumimoji="1" lang="en-US" altLang="ja-JP" sz="1200" spc="200" dirty="0">
                <a:solidFill>
                  <a:schemeClr val="tx1"/>
                </a:solidFill>
                <a:latin typeface="BIZ UDPゴシック" panose="020B0400000000000000" pitchFamily="50" charset="-128"/>
                <a:ea typeface="BIZ UDPゴシック" panose="020B0400000000000000" pitchFamily="50" charset="-128"/>
              </a:rPr>
              <a:t>5</a:t>
            </a:r>
            <a:r>
              <a:rPr kumimoji="1" lang="ja-JP" altLang="en-US" sz="1200" spc="200" dirty="0">
                <a:solidFill>
                  <a:schemeClr val="tx1"/>
                </a:solidFill>
                <a:latin typeface="BIZ UDPゴシック" panose="020B0400000000000000" pitchFamily="50" charset="-128"/>
                <a:ea typeface="BIZ UDPゴシック" panose="020B0400000000000000" pitchFamily="50" charset="-128"/>
              </a:rPr>
              <a:t>年度の住民税    （令和</a:t>
            </a:r>
            <a:r>
              <a:rPr kumimoji="1" lang="en-US" altLang="ja-JP" sz="1200" spc="200" dirty="0">
                <a:solidFill>
                  <a:schemeClr val="tx1"/>
                </a:solidFill>
                <a:latin typeface="BIZ UDPゴシック" panose="020B0400000000000000" pitchFamily="50" charset="-128"/>
                <a:ea typeface="BIZ UDPゴシック" panose="020B0400000000000000" pitchFamily="50" charset="-128"/>
              </a:rPr>
              <a:t>4</a:t>
            </a:r>
            <a:r>
              <a:rPr kumimoji="1" lang="ja-JP" altLang="en-US" sz="1200" spc="200" dirty="0">
                <a:solidFill>
                  <a:schemeClr val="tx1"/>
                </a:solidFill>
                <a:latin typeface="BIZ UDPゴシック" panose="020B0400000000000000" pitchFamily="50" charset="-128"/>
                <a:ea typeface="BIZ UDPゴシック" panose="020B0400000000000000" pitchFamily="50" charset="-128"/>
              </a:rPr>
              <a:t>年</a:t>
            </a:r>
            <a:r>
              <a:rPr kumimoji="1" lang="en-US" altLang="ja-JP" sz="1200" spc="200" dirty="0">
                <a:solidFill>
                  <a:schemeClr val="tx1"/>
                </a:solidFill>
                <a:latin typeface="BIZ UDPゴシック" panose="020B0400000000000000" pitchFamily="50" charset="-128"/>
                <a:ea typeface="BIZ UDPゴシック" panose="020B0400000000000000" pitchFamily="50" charset="-128"/>
              </a:rPr>
              <a:t>1</a:t>
            </a:r>
            <a:r>
              <a:rPr kumimoji="1" lang="ja-JP" altLang="en-US" sz="1200" spc="200" dirty="0">
                <a:solidFill>
                  <a:schemeClr val="tx1"/>
                </a:solidFill>
                <a:latin typeface="BIZ UDPゴシック" panose="020B0400000000000000" pitchFamily="50" charset="-128"/>
                <a:ea typeface="BIZ UDPゴシック" panose="020B0400000000000000" pitchFamily="50" charset="-128"/>
              </a:rPr>
              <a:t>月～</a:t>
            </a:r>
            <a:r>
              <a:rPr kumimoji="1" lang="en-US" altLang="ja-JP" sz="1200" spc="200" dirty="0">
                <a:solidFill>
                  <a:schemeClr val="tx1"/>
                </a:solidFill>
                <a:latin typeface="BIZ UDPゴシック" panose="020B0400000000000000" pitchFamily="50" charset="-128"/>
                <a:ea typeface="BIZ UDPゴシック" panose="020B0400000000000000" pitchFamily="50" charset="-128"/>
              </a:rPr>
              <a:t>12</a:t>
            </a:r>
            <a:r>
              <a:rPr kumimoji="1" lang="ja-JP" altLang="en-US" sz="1200" spc="200" dirty="0">
                <a:solidFill>
                  <a:schemeClr val="tx1"/>
                </a:solidFill>
                <a:latin typeface="BIZ UDPゴシック" panose="020B0400000000000000" pitchFamily="50" charset="-128"/>
                <a:ea typeface="BIZ UDPゴシック" panose="020B0400000000000000" pitchFamily="50" charset="-128"/>
              </a:rPr>
              <a:t>月の収入を基に算定）が</a:t>
            </a:r>
            <a:endParaRPr kumimoji="1" lang="en-US" altLang="ja-JP" sz="1200" spc="2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b="1" spc="200" dirty="0">
                <a:solidFill>
                  <a:srgbClr val="FF0000"/>
                </a:solidFill>
                <a:latin typeface="BIZ UDPゴシック" panose="020B0400000000000000" pitchFamily="50" charset="-128"/>
                <a:ea typeface="BIZ UDPゴシック" panose="020B0400000000000000" pitchFamily="50" charset="-128"/>
              </a:rPr>
              <a:t>均等割非課税又は均等割のみ課税である世帯</a:t>
            </a:r>
            <a:endParaRPr kumimoji="1" lang="en-US" altLang="ja-JP" sz="1400" b="1" spc="200" dirty="0">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1100" b="1" spc="200" dirty="0">
                <a:solidFill>
                  <a:schemeClr val="tx1"/>
                </a:solidFill>
                <a:latin typeface="BIZ UDPゴシック" panose="020B0400000000000000" pitchFamily="50" charset="-128"/>
                <a:ea typeface="BIZ UDPゴシック" panose="020B0400000000000000" pitchFamily="50" charset="-128"/>
              </a:rPr>
              <a:t>　　　　　　</a:t>
            </a:r>
            <a:r>
              <a:rPr kumimoji="1" lang="en-US" altLang="ja-JP" sz="1100" b="1" spc="2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spc="200" dirty="0">
                <a:solidFill>
                  <a:schemeClr val="tx1"/>
                </a:solidFill>
                <a:latin typeface="BIZ UDPゴシック" panose="020B0400000000000000" pitchFamily="50" charset="-128"/>
                <a:ea typeface="BIZ UDPゴシック" panose="020B0400000000000000" pitchFamily="50" charset="-128"/>
              </a:rPr>
              <a:t>なお、世帯全員が課税者から扶養されている世帯は支給対象外です。</a:t>
            </a:r>
            <a:endParaRPr kumimoji="1" lang="en-US" altLang="ja-JP" sz="1100" spc="2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100"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spc="200" dirty="0">
                <a:solidFill>
                  <a:schemeClr val="tx1"/>
                </a:solidFill>
                <a:latin typeface="BIZ UDPゴシック" panose="020B0400000000000000" pitchFamily="50" charset="-128"/>
                <a:ea typeface="BIZ UDPゴシック" panose="020B0400000000000000" pitchFamily="50" charset="-128"/>
              </a:rPr>
              <a:t>②加算対象となる児童の範囲</a:t>
            </a:r>
            <a:endParaRPr kumimoji="1" lang="en-US" altLang="ja-JP" sz="1600" spc="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spc="200" dirty="0">
                <a:solidFill>
                  <a:schemeClr val="tx1"/>
                </a:solidFill>
                <a:latin typeface="BIZ UDPゴシック" panose="020B0400000000000000" pitchFamily="50" charset="-128"/>
                <a:ea typeface="BIZ UDPゴシック" panose="020B0400000000000000" pitchFamily="50" charset="-128"/>
              </a:rPr>
              <a:t>原則として上記①の給付対象世帯と基準日（令和５年１２月１日）において</a:t>
            </a:r>
            <a:endParaRPr kumimoji="1" lang="en-US" altLang="ja-JP" sz="1200" spc="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spc="200" dirty="0">
                <a:solidFill>
                  <a:schemeClr val="tx1"/>
                </a:solidFill>
                <a:latin typeface="BIZ UDPゴシック" panose="020B0400000000000000" pitchFamily="50" charset="-128"/>
                <a:ea typeface="BIZ UDPゴシック" panose="020B0400000000000000" pitchFamily="50" charset="-128"/>
              </a:rPr>
              <a:t>　 　同一世帯となっている１８歳以下（平成１７年４月２日以降生まれ）の児童</a:t>
            </a:r>
            <a:endParaRPr kumimoji="1" lang="en-US" altLang="ja-JP" sz="1200" spc="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spc="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spc="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spc="200" dirty="0">
                <a:solidFill>
                  <a:schemeClr val="tx1"/>
                </a:solidFill>
                <a:latin typeface="BIZ UDPゴシック" panose="020B0400000000000000" pitchFamily="50" charset="-128"/>
                <a:ea typeface="BIZ UDPゴシック" panose="020B0400000000000000" pitchFamily="50" charset="-128"/>
              </a:rPr>
              <a:t> </a:t>
            </a:r>
            <a:endParaRPr kumimoji="1" lang="en-US" altLang="ja-JP" sz="1100" spc="200" dirty="0">
              <a:solidFill>
                <a:schemeClr val="tx1"/>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52928" y="1295697"/>
            <a:ext cx="6910928" cy="261544"/>
          </a:xfrm>
          <a:prstGeom prst="rect">
            <a:avLst/>
          </a:prstGeom>
          <a:solidFill>
            <a:schemeClr val="bg1"/>
          </a:solidFill>
          <a:ln>
            <a:solidFill>
              <a:schemeClr val="accent6"/>
            </a:solidFill>
            <a:prstDash val="dash"/>
          </a:ln>
        </p:spPr>
        <p:txBody>
          <a:bodyPr wrap="square" tIns="72000" bIns="36000" anchor="ctr" anchorCtr="0">
            <a:noAutofit/>
          </a:bodyPr>
          <a:lstStyle/>
          <a:p>
            <a:pPr>
              <a:lnSpc>
                <a:spcPct val="110000"/>
              </a:lnSpc>
            </a:pPr>
            <a:r>
              <a:rPr kumimoji="1" lang="ja-JP" altLang="en-US" sz="1200" dirty="0">
                <a:latin typeface="BIZ UDPゴシック" panose="020B0400000000000000" pitchFamily="50" charset="-128"/>
                <a:ea typeface="BIZ UDPゴシック" panose="020B0400000000000000" pitchFamily="50" charset="-128"/>
              </a:rPr>
              <a:t>物価高騰による負担額増を踏まえ、対象世帯への給付の加算（子ども加算）を支給します。</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37" name="角丸四角形 10">
            <a:extLst>
              <a:ext uri="{FF2B5EF4-FFF2-40B4-BE49-F238E27FC236}">
                <a16:creationId xmlns:a16="http://schemas.microsoft.com/office/drawing/2014/main" id="{72B2828C-B583-4ABF-86ED-C9D3DF45C38A}"/>
              </a:ext>
            </a:extLst>
          </p:cNvPr>
          <p:cNvSpPr/>
          <p:nvPr/>
        </p:nvSpPr>
        <p:spPr>
          <a:xfrm>
            <a:off x="1498240" y="7477258"/>
            <a:ext cx="4373311" cy="1441678"/>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6" name="スクロール: 横 5">
            <a:extLst>
              <a:ext uri="{FF2B5EF4-FFF2-40B4-BE49-F238E27FC236}">
                <a16:creationId xmlns:a16="http://schemas.microsoft.com/office/drawing/2014/main" id="{43DD44EA-73B9-4122-A9E5-587542253932}"/>
              </a:ext>
            </a:extLst>
          </p:cNvPr>
          <p:cNvSpPr/>
          <p:nvPr/>
        </p:nvSpPr>
        <p:spPr>
          <a:xfrm>
            <a:off x="0" y="3479391"/>
            <a:ext cx="6846862" cy="1506827"/>
          </a:xfrm>
          <a:prstGeom prst="horizontalScroll">
            <a:avLst>
              <a:gd name="adj" fmla="val 6002"/>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spc="200" dirty="0">
                <a:solidFill>
                  <a:schemeClr val="tx1"/>
                </a:solidFill>
                <a:latin typeface="BIZ UDPゴシック" panose="020B0400000000000000" pitchFamily="50" charset="-128"/>
                <a:ea typeface="BIZ UDPゴシック" panose="020B0400000000000000" pitchFamily="50" charset="-128"/>
              </a:rPr>
              <a:t>≪例外的に対象となる児童≫　ア．基準日以降に生まれた新生児</a:t>
            </a:r>
            <a:endParaRPr kumimoji="1" lang="en-US" altLang="ja-JP" sz="1050" b="1" spc="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1" spc="200" dirty="0">
                <a:solidFill>
                  <a:schemeClr val="tx1"/>
                </a:solidFill>
                <a:latin typeface="BIZ UDPゴシック" panose="020B0400000000000000" pitchFamily="50" charset="-128"/>
                <a:ea typeface="BIZ UDPゴシック" panose="020B0400000000000000" pitchFamily="50" charset="-128"/>
              </a:rPr>
              <a:t>　　　　　　　　　　　　　 　       イ</a:t>
            </a:r>
            <a:r>
              <a:rPr kumimoji="1" lang="en-US" altLang="ja-JP" sz="1050" b="1"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050" b="1" spc="200" dirty="0">
                <a:solidFill>
                  <a:schemeClr val="tx1"/>
                </a:solidFill>
                <a:latin typeface="BIZ UDPゴシック" panose="020B0400000000000000" pitchFamily="50" charset="-128"/>
                <a:ea typeface="BIZ UDPゴシック" panose="020B0400000000000000" pitchFamily="50" charset="-128"/>
              </a:rPr>
              <a:t>対象世帯とは別世帯だが扶養している児童 </a:t>
            </a:r>
            <a:r>
              <a:rPr kumimoji="1" lang="ja-JP" altLang="en-US" sz="1050" b="1" spc="200" dirty="0">
                <a:solidFill>
                  <a:srgbClr val="0070C0"/>
                </a:solidFill>
                <a:latin typeface="BIZ UDPゴシック" panose="020B0400000000000000" pitchFamily="50" charset="-128"/>
                <a:ea typeface="BIZ UDPゴシック" panose="020B0400000000000000" pitchFamily="50" charset="-128"/>
              </a:rPr>
              <a:t>（申請が必要）</a:t>
            </a:r>
            <a:endParaRPr kumimoji="1" lang="en-US" altLang="ja-JP" sz="1050" b="1" spc="200" dirty="0">
              <a:solidFill>
                <a:srgbClr val="0070C0"/>
              </a:solidFill>
              <a:latin typeface="BIZ UDPゴシック" panose="020B0400000000000000" pitchFamily="50" charset="-128"/>
              <a:ea typeface="BIZ UDPゴシック" panose="020B0400000000000000" pitchFamily="50" charset="-128"/>
            </a:endParaRPr>
          </a:p>
          <a:p>
            <a:endParaRPr kumimoji="1" lang="en-US" altLang="ja-JP" sz="1050" b="1" spc="200" dirty="0">
              <a:solidFill>
                <a:srgbClr val="0070C0"/>
              </a:solidFill>
              <a:latin typeface="BIZ UDPゴシック" panose="020B0400000000000000" pitchFamily="50" charset="-128"/>
              <a:ea typeface="BIZ UDPゴシック" panose="020B0400000000000000" pitchFamily="50" charset="-128"/>
            </a:endParaRPr>
          </a:p>
          <a:p>
            <a:r>
              <a:rPr kumimoji="1" lang="ja-JP" altLang="en-US" sz="1050" b="1" spc="200" dirty="0">
                <a:solidFill>
                  <a:schemeClr val="tx1"/>
                </a:solidFill>
                <a:latin typeface="BIZ UDPゴシック" panose="020B0400000000000000" pitchFamily="50" charset="-128"/>
                <a:ea typeface="BIZ UDPゴシック" panose="020B0400000000000000" pitchFamily="50" charset="-128"/>
              </a:rPr>
              <a:t>≪例外的に対象とならない児童≫　施設入所児童は、対象世帯から施設への住民票の移動有 </a:t>
            </a:r>
            <a:endParaRPr kumimoji="1" lang="en-US" altLang="ja-JP" sz="1050" b="1" spc="2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050" b="1"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050" b="1" spc="200" dirty="0">
                <a:solidFill>
                  <a:schemeClr val="tx1"/>
                </a:solidFill>
                <a:latin typeface="BIZ UDPゴシック" panose="020B0400000000000000" pitchFamily="50" charset="-128"/>
                <a:ea typeface="BIZ UDPゴシック" panose="020B0400000000000000" pitchFamily="50" charset="-128"/>
              </a:rPr>
              <a:t>無にかかわらず原則として対象外</a:t>
            </a:r>
            <a:endParaRPr kumimoji="1" lang="en-US" altLang="ja-JP" sz="1050" b="1" spc="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50" b="1" spc="200" dirty="0">
              <a:solidFill>
                <a:schemeClr val="accent2">
                  <a:lumMod val="75000"/>
                </a:schemeClr>
              </a:solidFill>
              <a:latin typeface="BIZ UDPゴシック" panose="020B0400000000000000" pitchFamily="50" charset="-128"/>
              <a:ea typeface="BIZ UDPゴシック" panose="020B0400000000000000" pitchFamily="50" charset="-128"/>
            </a:endParaRPr>
          </a:p>
          <a:p>
            <a:r>
              <a:rPr kumimoji="1" lang="ja-JP" altLang="en-US" sz="1050" b="1" spc="200" dirty="0">
                <a:solidFill>
                  <a:schemeClr val="accent2">
                    <a:lumMod val="75000"/>
                  </a:schemeClr>
                </a:solidFill>
                <a:latin typeface="BIZ UDPゴシック" panose="020B0400000000000000" pitchFamily="50" charset="-128"/>
                <a:ea typeface="BIZ UDPゴシック" panose="020B0400000000000000" pitchFamily="50" charset="-128"/>
              </a:rPr>
              <a:t>　　　　　　　　　　　　</a:t>
            </a:r>
            <a:r>
              <a:rPr kumimoji="1" lang="en-US" altLang="ja-JP" sz="1100" b="1" spc="200" dirty="0">
                <a:solidFill>
                  <a:schemeClr val="accent2">
                    <a:lumMod val="75000"/>
                  </a:schemeClr>
                </a:solidFill>
                <a:latin typeface="BIZ UDPゴシック" panose="020B0400000000000000" pitchFamily="50" charset="-128"/>
                <a:ea typeface="BIZ UDPゴシック" panose="020B0400000000000000" pitchFamily="50" charset="-128"/>
              </a:rPr>
              <a:t>※</a:t>
            </a:r>
            <a:r>
              <a:rPr kumimoji="1" lang="ja-JP" altLang="en-US" sz="1100" b="1" spc="200" dirty="0">
                <a:solidFill>
                  <a:schemeClr val="accent2">
                    <a:lumMod val="75000"/>
                  </a:schemeClr>
                </a:solidFill>
                <a:latin typeface="BIZ UDPゴシック" panose="020B0400000000000000" pitchFamily="50" charset="-128"/>
                <a:ea typeface="BIZ UDPゴシック" panose="020B0400000000000000" pitchFamily="50" charset="-128"/>
              </a:rPr>
              <a:t>申請を受付後、村が記入内容や支給要件を審査します</a:t>
            </a:r>
            <a:endParaRPr kumimoji="1" lang="en-US" altLang="ja-JP" sz="1050" b="1" spc="200" dirty="0">
              <a:solidFill>
                <a:schemeClr val="accent2">
                  <a:lumMod val="75000"/>
                </a:schemeClr>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BA6F99CE-DD5E-4D34-ADE0-1D130CF208FF}"/>
              </a:ext>
            </a:extLst>
          </p:cNvPr>
          <p:cNvSpPr/>
          <p:nvPr/>
        </p:nvSpPr>
        <p:spPr>
          <a:xfrm>
            <a:off x="-210976" y="-98745"/>
            <a:ext cx="6809254" cy="52292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　</a:t>
            </a:r>
            <a:r>
              <a:rPr kumimoji="1" lang="ja-JP" altLang="en-US" sz="1600" dirty="0">
                <a:latin typeface="BIZ UDPゴシック" panose="020B0400000000000000" pitchFamily="50" charset="-128"/>
                <a:ea typeface="BIZ UDPゴシック" panose="020B0400000000000000" pitchFamily="50" charset="-128"/>
              </a:rPr>
              <a:t>物価高騰対応重点支援給付金</a:t>
            </a:r>
          </a:p>
        </p:txBody>
      </p:sp>
      <p:sp>
        <p:nvSpPr>
          <p:cNvPr id="19" name="テキスト ボックス 18">
            <a:extLst>
              <a:ext uri="{FF2B5EF4-FFF2-40B4-BE49-F238E27FC236}">
                <a16:creationId xmlns:a16="http://schemas.microsoft.com/office/drawing/2014/main" id="{75615083-0582-43FD-AE1F-0001A61B92A6}"/>
              </a:ext>
            </a:extLst>
          </p:cNvPr>
          <p:cNvSpPr txBox="1"/>
          <p:nvPr/>
        </p:nvSpPr>
        <p:spPr>
          <a:xfrm>
            <a:off x="-267458" y="4916827"/>
            <a:ext cx="7328847" cy="307777"/>
          </a:xfrm>
          <a:prstGeom prst="rect">
            <a:avLst/>
          </a:prstGeom>
          <a:noFill/>
        </p:spPr>
        <p:txBody>
          <a:bodyPr wrap="square" anchor="ctr">
            <a:spAutoFit/>
          </a:bodyPr>
          <a:lstStyle/>
          <a:p>
            <a:pPr marL="180000"/>
            <a:r>
              <a:rPr kumimoji="1" lang="en-US" altLang="ja-JP" sz="1400" b="1" spc="200" dirty="0">
                <a:solidFill>
                  <a:schemeClr val="tx1"/>
                </a:solidFill>
                <a:latin typeface="メイリオ" panose="020B0604030504040204" pitchFamily="50" charset="-128"/>
                <a:ea typeface="メイリオ" panose="020B0604030504040204" pitchFamily="50" charset="-128"/>
              </a:rPr>
              <a:t>  【</a:t>
            </a:r>
            <a:r>
              <a:rPr kumimoji="1" lang="ja-JP" altLang="en-US" sz="1400" b="1" spc="200" dirty="0">
                <a:solidFill>
                  <a:schemeClr val="tx1"/>
                </a:solidFill>
                <a:latin typeface="BIZ UDPゴシック" panose="020B0400000000000000" pitchFamily="50" charset="-128"/>
                <a:ea typeface="BIZ UDPゴシック" panose="020B0400000000000000" pitchFamily="50" charset="-128"/>
              </a:rPr>
              <a:t>給 付 額</a:t>
            </a:r>
            <a:r>
              <a:rPr kumimoji="1" lang="en-US" altLang="ja-JP" sz="1400" b="1" spc="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u="wavy" spc="200" dirty="0">
                <a:solidFill>
                  <a:schemeClr val="accent2">
                    <a:lumMod val="75000"/>
                  </a:schemeClr>
                </a:solidFill>
                <a:latin typeface="BIZ UDPゴシック" panose="020B0400000000000000" pitchFamily="50" charset="-128"/>
                <a:ea typeface="BIZ UDPゴシック" panose="020B0400000000000000" pitchFamily="50" charset="-128"/>
              </a:rPr>
              <a:t>児童１人あたり５万円</a:t>
            </a:r>
            <a:r>
              <a:rPr kumimoji="1" lang="ja-JP" altLang="en-US" sz="1200" b="1" spc="200" dirty="0">
                <a:solidFill>
                  <a:schemeClr val="tx1"/>
                </a:solidFill>
                <a:latin typeface="BIZ UDPゴシック" panose="020B0400000000000000" pitchFamily="50" charset="-128"/>
                <a:ea typeface="BIZ UDPゴシック" panose="020B0400000000000000" pitchFamily="50" charset="-128"/>
              </a:rPr>
              <a:t>（世帯主に対象児童分を合算して給付します</a:t>
            </a:r>
            <a:r>
              <a:rPr kumimoji="1" lang="ja-JP" altLang="en-US" sz="1200" b="1" spc="200" dirty="0">
                <a:solidFill>
                  <a:schemeClr val="tx1"/>
                </a:solidFill>
                <a:latin typeface="メイリオ" panose="020B0604030504040204" pitchFamily="50" charset="-128"/>
                <a:ea typeface="メイリオ" panose="020B0604030504040204" pitchFamily="50" charset="-128"/>
              </a:rPr>
              <a:t>）　</a:t>
            </a:r>
            <a:endParaRPr lang="ja-JP" altLang="en-US" sz="1200" dirty="0"/>
          </a:p>
        </p:txBody>
      </p:sp>
      <p:sp>
        <p:nvSpPr>
          <p:cNvPr id="24" name="テキスト ボックス 23">
            <a:extLst>
              <a:ext uri="{FF2B5EF4-FFF2-40B4-BE49-F238E27FC236}">
                <a16:creationId xmlns:a16="http://schemas.microsoft.com/office/drawing/2014/main" id="{8A382589-C2F0-4AB7-BD0D-F13D5008CE09}"/>
              </a:ext>
            </a:extLst>
          </p:cNvPr>
          <p:cNvSpPr txBox="1"/>
          <p:nvPr/>
        </p:nvSpPr>
        <p:spPr>
          <a:xfrm>
            <a:off x="-290033" y="5185796"/>
            <a:ext cx="7328847" cy="307777"/>
          </a:xfrm>
          <a:prstGeom prst="rect">
            <a:avLst/>
          </a:prstGeom>
          <a:noFill/>
        </p:spPr>
        <p:txBody>
          <a:bodyPr wrap="square" anchor="ctr">
            <a:spAutoFit/>
          </a:bodyPr>
          <a:lstStyle/>
          <a:p>
            <a:pPr marL="180000"/>
            <a:r>
              <a:rPr kumimoji="1" lang="en-US" altLang="ja-JP" sz="1400" b="1" spc="200" dirty="0">
                <a:solidFill>
                  <a:schemeClr val="tx1"/>
                </a:solidFill>
                <a:latin typeface="メイリオ" panose="020B0604030504040204" pitchFamily="50" charset="-128"/>
                <a:ea typeface="メイリオ" panose="020B0604030504040204" pitchFamily="50" charset="-128"/>
              </a:rPr>
              <a:t>   </a:t>
            </a:r>
            <a:r>
              <a:rPr kumimoji="1" lang="en-US" altLang="ja-JP" sz="1400" b="1" spc="2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spc="200" dirty="0">
                <a:solidFill>
                  <a:schemeClr val="tx1"/>
                </a:solidFill>
                <a:latin typeface="BIZ UDPゴシック" panose="020B0400000000000000" pitchFamily="50" charset="-128"/>
                <a:ea typeface="BIZ UDPゴシック" panose="020B0400000000000000" pitchFamily="50" charset="-128"/>
              </a:rPr>
              <a:t>受給手続</a:t>
            </a:r>
            <a:r>
              <a:rPr kumimoji="1" lang="en-US" altLang="ja-JP" sz="1400" b="1" spc="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spc="200" dirty="0">
                <a:solidFill>
                  <a:schemeClr val="tx1"/>
                </a:solidFill>
                <a:latin typeface="BIZ UDPゴシック" panose="020B0400000000000000" pitchFamily="50" charset="-128"/>
                <a:ea typeface="BIZ UDPゴシック" panose="020B0400000000000000" pitchFamily="50" charset="-128"/>
              </a:rPr>
              <a:t>対象世帯には、村から関係書類を送付します　</a:t>
            </a:r>
            <a:endParaRPr lang="ja-JP" altLang="en-US" sz="1200" dirty="0">
              <a:latin typeface="BIZ UDPゴシック" panose="020B0400000000000000" pitchFamily="50" charset="-128"/>
              <a:ea typeface="BIZ UDPゴシック" panose="020B0400000000000000" pitchFamily="50" charset="-128"/>
            </a:endParaRPr>
          </a:p>
        </p:txBody>
      </p:sp>
      <p:graphicFrame>
        <p:nvGraphicFramePr>
          <p:cNvPr id="8" name="表 8">
            <a:extLst>
              <a:ext uri="{FF2B5EF4-FFF2-40B4-BE49-F238E27FC236}">
                <a16:creationId xmlns:a16="http://schemas.microsoft.com/office/drawing/2014/main" id="{26FE6771-045C-49A2-AD2A-6A05810D1BE7}"/>
              </a:ext>
            </a:extLst>
          </p:cNvPr>
          <p:cNvGraphicFramePr>
            <a:graphicFrameLocks noGrp="1"/>
          </p:cNvGraphicFramePr>
          <p:nvPr>
            <p:extLst>
              <p:ext uri="{D42A27DB-BD31-4B8C-83A1-F6EECF244321}">
                <p14:modId xmlns:p14="http://schemas.microsoft.com/office/powerpoint/2010/main" val="3290814961"/>
              </p:ext>
            </p:extLst>
          </p:nvPr>
        </p:nvGraphicFramePr>
        <p:xfrm>
          <a:off x="20130" y="5455379"/>
          <a:ext cx="6762807" cy="1724836"/>
        </p:xfrm>
        <a:graphic>
          <a:graphicData uri="http://schemas.openxmlformats.org/drawingml/2006/table">
            <a:tbl>
              <a:tblPr firstRow="1" bandRow="1">
                <a:tableStyleId>{00A15C55-8517-42AA-B614-E9B94910E393}</a:tableStyleId>
              </a:tblPr>
              <a:tblGrid>
                <a:gridCol w="2364722">
                  <a:extLst>
                    <a:ext uri="{9D8B030D-6E8A-4147-A177-3AD203B41FA5}">
                      <a16:colId xmlns:a16="http://schemas.microsoft.com/office/drawing/2014/main" val="382291092"/>
                    </a:ext>
                  </a:extLst>
                </a:gridCol>
                <a:gridCol w="1718827">
                  <a:extLst>
                    <a:ext uri="{9D8B030D-6E8A-4147-A177-3AD203B41FA5}">
                      <a16:colId xmlns:a16="http://schemas.microsoft.com/office/drawing/2014/main" val="1604212757"/>
                    </a:ext>
                  </a:extLst>
                </a:gridCol>
                <a:gridCol w="2679258">
                  <a:extLst>
                    <a:ext uri="{9D8B030D-6E8A-4147-A177-3AD203B41FA5}">
                      <a16:colId xmlns:a16="http://schemas.microsoft.com/office/drawing/2014/main" val="656097491"/>
                    </a:ext>
                  </a:extLst>
                </a:gridCol>
              </a:tblGrid>
              <a:tr h="304968">
                <a:tc>
                  <a:txBody>
                    <a:bodyPr/>
                    <a:lstStyle/>
                    <a:p>
                      <a:pPr algn="ctr">
                        <a:lnSpc>
                          <a:spcPct val="150000"/>
                        </a:lnSpc>
                      </a:pPr>
                      <a:r>
                        <a:rPr kumimoji="1" lang="ja-JP" altLang="en-US" dirty="0">
                          <a:solidFill>
                            <a:schemeClr val="tx1"/>
                          </a:solidFill>
                          <a:latin typeface="BIZ UDPゴシック" panose="020B0400000000000000" pitchFamily="50" charset="-128"/>
                          <a:ea typeface="BIZ UDPゴシック" panose="020B0400000000000000" pitchFamily="50" charset="-128"/>
                        </a:rPr>
                        <a:t>対   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lnSpc>
                          <a:spcPct val="150000"/>
                        </a:lnSpc>
                      </a:pPr>
                      <a:r>
                        <a:rPr kumimoji="1" lang="ja-JP" altLang="en-US" dirty="0">
                          <a:solidFill>
                            <a:schemeClr val="tx1"/>
                          </a:solidFill>
                          <a:latin typeface="BIZ UDPゴシック" panose="020B0400000000000000" pitchFamily="50" charset="-128"/>
                          <a:ea typeface="BIZ UDPゴシック" panose="020B0400000000000000" pitchFamily="50" charset="-128"/>
                        </a:rPr>
                        <a:t>村からの発送書類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lnSpc>
                          <a:spcPct val="150000"/>
                        </a:lnSpc>
                      </a:pPr>
                      <a:r>
                        <a:rPr kumimoji="1" lang="ja-JP" altLang="en-US" dirty="0">
                          <a:solidFill>
                            <a:schemeClr val="tx1"/>
                          </a:solidFill>
                          <a:latin typeface="BIZ UDPゴシック" panose="020B0400000000000000" pitchFamily="50" charset="-128"/>
                          <a:ea typeface="BIZ UDPゴシック" panose="020B0400000000000000" pitchFamily="50" charset="-128"/>
                        </a:rPr>
                        <a:t>主な手続き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195274977"/>
                  </a:ext>
                </a:extLst>
              </a:tr>
              <a:tr h="1377237">
                <a:tc>
                  <a:txBody>
                    <a:bodyPr/>
                    <a:lstStyle/>
                    <a:p>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対象世帯と基準日において同一世帯の</a:t>
                      </a:r>
                      <a:r>
                        <a:rPr kumimoji="1" lang="en-US" altLang="ja-JP" dirty="0">
                          <a:latin typeface="BIZ UDPゴシック" panose="020B0400000000000000" pitchFamily="50" charset="-128"/>
                          <a:ea typeface="BIZ UDPゴシック" panose="020B0400000000000000" pitchFamily="50" charset="-128"/>
                        </a:rPr>
                        <a:t>18</a:t>
                      </a:r>
                      <a:r>
                        <a:rPr kumimoji="1" lang="ja-JP" altLang="en-US" dirty="0">
                          <a:latin typeface="BIZ UDPゴシック" panose="020B0400000000000000" pitchFamily="50" charset="-128"/>
                          <a:ea typeface="BIZ UDPゴシック" panose="020B0400000000000000" pitchFamily="50" charset="-128"/>
                        </a:rPr>
                        <a:t>歳以下の児童</a:t>
                      </a:r>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pPr algn="l"/>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上記給付対象②イを除く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en-US" altLang="ja-JP" dirty="0">
                        <a:latin typeface="BIZ UDPゴシック" panose="020B0400000000000000" pitchFamily="50" charset="-128"/>
                        <a:ea typeface="BIZ UDPゴシック" panose="020B0400000000000000" pitchFamily="50" charset="-128"/>
                      </a:endParaRPr>
                    </a:p>
                    <a:p>
                      <a:pPr algn="ctr"/>
                      <a:endParaRPr kumimoji="1" lang="en-US" altLang="ja-JP" dirty="0">
                        <a:latin typeface="BIZ UDPゴシック" panose="020B0400000000000000" pitchFamily="50" charset="-128"/>
                        <a:ea typeface="BIZ UDPゴシック" panose="020B0400000000000000" pitchFamily="50" charset="-128"/>
                      </a:endParaRPr>
                    </a:p>
                    <a:p>
                      <a:pPr algn="ctr"/>
                      <a:r>
                        <a:rPr kumimoji="1" lang="ja-JP" altLang="en-US" sz="1600" b="1" dirty="0">
                          <a:solidFill>
                            <a:schemeClr val="accent6">
                              <a:lumMod val="75000"/>
                            </a:schemeClr>
                          </a:solidFill>
                          <a:latin typeface="BIZ UDPゴシック" panose="020B0400000000000000" pitchFamily="50" charset="-128"/>
                          <a:ea typeface="BIZ UDPゴシック" panose="020B0400000000000000" pitchFamily="50" charset="-128"/>
                        </a:rPr>
                        <a:t>支給決定通知書</a:t>
                      </a:r>
                      <a:endParaRPr kumimoji="1" lang="en-US" altLang="ja-JP" sz="1600" b="1" dirty="0">
                        <a:solidFill>
                          <a:schemeClr val="accent6">
                            <a:lumMod val="75000"/>
                          </a:schemeClr>
                        </a:solidFill>
                        <a:latin typeface="BIZ UDPゴシック" panose="020B0400000000000000" pitchFamily="50" charset="-128"/>
                        <a:ea typeface="BIZ UDPゴシック" panose="020B0400000000000000" pitchFamily="50" charset="-128"/>
                      </a:endParaRPr>
                    </a:p>
                    <a:p>
                      <a:pPr algn="ctr"/>
                      <a:r>
                        <a:rPr kumimoji="1" lang="ja-JP" altLang="en-US" sz="1600" dirty="0">
                          <a:latin typeface="BIZ UDPゴシック" panose="020B0400000000000000" pitchFamily="50" charset="-128"/>
                          <a:ea typeface="BIZ UDPゴシック" panose="020B0400000000000000" pitchFamily="50" charset="-128"/>
                        </a:rPr>
                        <a:t>（プッシュ型</a:t>
                      </a:r>
                      <a:r>
                        <a:rPr kumimoji="1" lang="ja-JP" altLang="en-US" dirty="0">
                          <a:latin typeface="BIZ UDPゴシック" panose="020B0400000000000000" pitchFamily="50" charset="-128"/>
                          <a:ea typeface="BIZ UDPゴシック" panose="020B04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920"/>
                        </a:lnSpc>
                      </a:pPr>
                      <a:r>
                        <a:rPr kumimoji="1" lang="en-US" altLang="ja-JP" sz="1800" b="1" u="none" dirty="0">
                          <a:latin typeface="BIZ UDPゴシック" panose="020B0400000000000000" pitchFamily="50" charset="-128"/>
                          <a:ea typeface="BIZ UDPゴシック" panose="020B0400000000000000" pitchFamily="50" charset="-128"/>
                        </a:rPr>
                        <a:t>  </a:t>
                      </a:r>
                    </a:p>
                    <a:p>
                      <a:pPr algn="ctr">
                        <a:lnSpc>
                          <a:spcPts val="1920"/>
                        </a:lnSpc>
                      </a:pPr>
                      <a:r>
                        <a:rPr kumimoji="1" lang="ja-JP" altLang="en-US" sz="1800" b="1" u="sng" dirty="0">
                          <a:solidFill>
                            <a:srgbClr val="00B0F0"/>
                          </a:solidFill>
                          <a:latin typeface="BIZ UDPゴシック" panose="020B0400000000000000" pitchFamily="50" charset="-128"/>
                          <a:ea typeface="BIZ UDPゴシック" panose="020B0400000000000000" pitchFamily="50" charset="-128"/>
                        </a:rPr>
                        <a:t>手続は不要</a:t>
                      </a:r>
                      <a:r>
                        <a:rPr kumimoji="1" lang="ja-JP" altLang="en-US" sz="1600" dirty="0">
                          <a:latin typeface="BIZ UDPゴシック" panose="020B0400000000000000" pitchFamily="50" charset="-128"/>
                          <a:ea typeface="BIZ UDPゴシック" panose="020B0400000000000000" pitchFamily="50" charset="-128"/>
                        </a:rPr>
                        <a:t>です</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令和５年度中に支給実績がある世帯に対象が限られるため村において同一口座への支給手続きを実施します）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2854262"/>
                  </a:ext>
                </a:extLst>
              </a:tr>
            </a:tbl>
          </a:graphicData>
        </a:graphic>
      </p:graphicFrame>
      <p:sp>
        <p:nvSpPr>
          <p:cNvPr id="12" name="正方形/長方形 11">
            <a:extLst>
              <a:ext uri="{FF2B5EF4-FFF2-40B4-BE49-F238E27FC236}">
                <a16:creationId xmlns:a16="http://schemas.microsoft.com/office/drawing/2014/main" id="{B15C2CFD-81B3-42C7-868A-940AAF541300}"/>
              </a:ext>
            </a:extLst>
          </p:cNvPr>
          <p:cNvSpPr/>
          <p:nvPr/>
        </p:nvSpPr>
        <p:spPr>
          <a:xfrm>
            <a:off x="224589" y="8229600"/>
            <a:ext cx="6506341" cy="22492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6" name="テキスト ボックス 25">
            <a:extLst>
              <a:ext uri="{FF2B5EF4-FFF2-40B4-BE49-F238E27FC236}">
                <a16:creationId xmlns:a16="http://schemas.microsoft.com/office/drawing/2014/main" id="{16D2680B-3FA0-4F22-B407-168251BC7D19}"/>
              </a:ext>
            </a:extLst>
          </p:cNvPr>
          <p:cNvSpPr txBox="1"/>
          <p:nvPr/>
        </p:nvSpPr>
        <p:spPr>
          <a:xfrm>
            <a:off x="-267458" y="7267224"/>
            <a:ext cx="7328847" cy="307777"/>
          </a:xfrm>
          <a:prstGeom prst="rect">
            <a:avLst/>
          </a:prstGeom>
          <a:noFill/>
        </p:spPr>
        <p:txBody>
          <a:bodyPr wrap="square" anchor="ctr">
            <a:spAutoFit/>
          </a:bodyPr>
          <a:lstStyle/>
          <a:p>
            <a:pPr marL="180000"/>
            <a:r>
              <a:rPr kumimoji="1" lang="en-US" altLang="ja-JP" sz="1400" b="1" spc="200" dirty="0">
                <a:solidFill>
                  <a:schemeClr val="tx1"/>
                </a:solidFill>
                <a:latin typeface="メイリオ" panose="020B0604030504040204" pitchFamily="50" charset="-128"/>
                <a:ea typeface="メイリオ" panose="020B0604030504040204" pitchFamily="50" charset="-128"/>
              </a:rPr>
              <a:t>  【</a:t>
            </a:r>
            <a:r>
              <a:rPr kumimoji="1" lang="ja-JP" altLang="en-US" sz="1400" b="1" spc="200" dirty="0">
                <a:latin typeface="メイリオ" panose="020B0604030504040204" pitchFamily="50" charset="-128"/>
                <a:ea typeface="メイリオ" panose="020B0604030504040204" pitchFamily="50" charset="-128"/>
              </a:rPr>
              <a:t>支給スケジュール</a:t>
            </a:r>
            <a:r>
              <a:rPr kumimoji="1" lang="en-US" altLang="ja-JP" sz="1400" b="1" spc="200" dirty="0">
                <a:solidFill>
                  <a:schemeClr val="tx1"/>
                </a:solidFill>
                <a:latin typeface="メイリオ" panose="020B0604030504040204" pitchFamily="50" charset="-128"/>
                <a:ea typeface="メイリオ" panose="020B0604030504040204" pitchFamily="50" charset="-128"/>
              </a:rPr>
              <a:t>】</a:t>
            </a:r>
            <a:r>
              <a:rPr kumimoji="1" lang="ja-JP" altLang="en-US" sz="1200" b="1" spc="200" dirty="0">
                <a:solidFill>
                  <a:schemeClr val="tx1"/>
                </a:solidFill>
                <a:latin typeface="メイリオ" panose="020B0604030504040204" pitchFamily="50" charset="-128"/>
                <a:ea typeface="メイリオ" panose="020B0604030504040204" pitchFamily="50" charset="-128"/>
              </a:rPr>
              <a:t>　</a:t>
            </a:r>
            <a:endParaRPr lang="ja-JP" altLang="en-US" sz="1200" dirty="0"/>
          </a:p>
        </p:txBody>
      </p:sp>
      <p:sp>
        <p:nvSpPr>
          <p:cNvPr id="14" name="四角形: 角を丸くする 13">
            <a:extLst>
              <a:ext uri="{FF2B5EF4-FFF2-40B4-BE49-F238E27FC236}">
                <a16:creationId xmlns:a16="http://schemas.microsoft.com/office/drawing/2014/main" id="{03326E99-60CA-463E-81E1-2DA9EBF8F3CA}"/>
              </a:ext>
            </a:extLst>
          </p:cNvPr>
          <p:cNvSpPr/>
          <p:nvPr/>
        </p:nvSpPr>
        <p:spPr>
          <a:xfrm>
            <a:off x="0" y="7497145"/>
            <a:ext cx="6803918" cy="865118"/>
          </a:xfrm>
          <a:prstGeom prst="roundRect">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t>①手続不要の方</a:t>
            </a:r>
          </a:p>
        </p:txBody>
      </p:sp>
      <p:sp>
        <p:nvSpPr>
          <p:cNvPr id="28" name="四角形: 角を丸くする 27">
            <a:extLst>
              <a:ext uri="{FF2B5EF4-FFF2-40B4-BE49-F238E27FC236}">
                <a16:creationId xmlns:a16="http://schemas.microsoft.com/office/drawing/2014/main" id="{4108540B-37AC-4536-84CA-D93D5F82E25D}"/>
              </a:ext>
            </a:extLst>
          </p:cNvPr>
          <p:cNvSpPr/>
          <p:nvPr/>
        </p:nvSpPr>
        <p:spPr>
          <a:xfrm>
            <a:off x="6155" y="8384268"/>
            <a:ext cx="6797763" cy="866203"/>
          </a:xfrm>
          <a:prstGeom prst="roundRect">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t>②申請が必要な方</a:t>
            </a:r>
            <a:endParaRPr kumimoji="1" lang="en-US" altLang="ja-JP" b="1" dirty="0"/>
          </a:p>
          <a:p>
            <a:r>
              <a:rPr kumimoji="1" lang="ja-JP" altLang="en-US" sz="1500" b="1" dirty="0"/>
              <a:t>（上記給付対象②イ</a:t>
            </a:r>
            <a:r>
              <a:rPr kumimoji="1" lang="ja-JP" altLang="en-US" b="1" dirty="0"/>
              <a:t>）</a:t>
            </a:r>
          </a:p>
        </p:txBody>
      </p:sp>
      <p:sp>
        <p:nvSpPr>
          <p:cNvPr id="17" name="矢印: ストライプ 16">
            <a:extLst>
              <a:ext uri="{FF2B5EF4-FFF2-40B4-BE49-F238E27FC236}">
                <a16:creationId xmlns:a16="http://schemas.microsoft.com/office/drawing/2014/main" id="{9215A69A-C34B-4B2D-A25F-5DB695E8C16D}"/>
              </a:ext>
            </a:extLst>
          </p:cNvPr>
          <p:cNvSpPr/>
          <p:nvPr/>
        </p:nvSpPr>
        <p:spPr>
          <a:xfrm>
            <a:off x="2055568" y="7575001"/>
            <a:ext cx="653234" cy="648902"/>
          </a:xfrm>
          <a:prstGeom prst="striped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4B8F1DCC-B627-4A87-843A-78602972ED70}"/>
              </a:ext>
            </a:extLst>
          </p:cNvPr>
          <p:cNvSpPr/>
          <p:nvPr/>
        </p:nvSpPr>
        <p:spPr>
          <a:xfrm>
            <a:off x="2752959" y="7600324"/>
            <a:ext cx="3977971" cy="67274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a:solidFill>
                  <a:srgbClr val="FF0000"/>
                </a:solidFill>
              </a:rPr>
              <a:t>２月下旬から順次</a:t>
            </a:r>
            <a:r>
              <a:rPr kumimoji="1" lang="ja-JP" altLang="en-US" sz="1400" b="1" dirty="0">
                <a:solidFill>
                  <a:schemeClr val="accent4">
                    <a:lumMod val="50000"/>
                  </a:schemeClr>
                </a:solidFill>
              </a:rPr>
              <a:t>「支給のお知らせ」</a:t>
            </a:r>
            <a:r>
              <a:rPr kumimoji="1" lang="ja-JP" altLang="en-US" sz="1400" b="1" dirty="0"/>
              <a:t>を送付の上、給付金（</a:t>
            </a:r>
            <a:r>
              <a:rPr kumimoji="1" lang="en-US" altLang="ja-JP" sz="1400" b="1" dirty="0"/>
              <a:t>7</a:t>
            </a:r>
            <a:r>
              <a:rPr kumimoji="1" lang="ja-JP" altLang="en-US" sz="1400" b="1" dirty="0"/>
              <a:t>万円又は</a:t>
            </a:r>
            <a:r>
              <a:rPr kumimoji="1" lang="en-US" altLang="ja-JP" sz="1400" b="1" dirty="0"/>
              <a:t>10</a:t>
            </a:r>
            <a:r>
              <a:rPr kumimoji="1" lang="ja-JP" altLang="en-US" sz="1400" b="1" dirty="0"/>
              <a:t>万円）と同一の口座へ支給します</a:t>
            </a:r>
          </a:p>
        </p:txBody>
      </p:sp>
      <p:sp>
        <p:nvSpPr>
          <p:cNvPr id="33" name="矢印: ストライプ 32">
            <a:extLst>
              <a:ext uri="{FF2B5EF4-FFF2-40B4-BE49-F238E27FC236}">
                <a16:creationId xmlns:a16="http://schemas.microsoft.com/office/drawing/2014/main" id="{2C39328E-C424-47C0-A99B-6B04819DEF30}"/>
              </a:ext>
            </a:extLst>
          </p:cNvPr>
          <p:cNvSpPr/>
          <p:nvPr/>
        </p:nvSpPr>
        <p:spPr>
          <a:xfrm>
            <a:off x="2048576" y="8475776"/>
            <a:ext cx="653234" cy="662632"/>
          </a:xfrm>
          <a:prstGeom prst="stripedRightArrow">
            <a:avLst>
              <a:gd name="adj1" fmla="val 50000"/>
              <a:gd name="adj2" fmla="val 5000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B9723807-4EFD-4721-817B-EAB39E5E4ACC}"/>
              </a:ext>
            </a:extLst>
          </p:cNvPr>
          <p:cNvSpPr/>
          <p:nvPr/>
        </p:nvSpPr>
        <p:spPr>
          <a:xfrm>
            <a:off x="2752959" y="8466338"/>
            <a:ext cx="3977971" cy="662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a:solidFill>
                  <a:schemeClr val="tx1"/>
                </a:solidFill>
              </a:rPr>
              <a:t>申請書を審査の上、結果をお知らせし、要件を満たす方には支給します</a:t>
            </a:r>
            <a:endParaRPr kumimoji="1" lang="en-US" altLang="ja-JP" sz="1400" b="1" dirty="0">
              <a:solidFill>
                <a:schemeClr val="tx1"/>
              </a:solidFill>
            </a:endParaRPr>
          </a:p>
        </p:txBody>
      </p:sp>
      <p:sp>
        <p:nvSpPr>
          <p:cNvPr id="35" name="テキスト ボックス 34">
            <a:extLst>
              <a:ext uri="{FF2B5EF4-FFF2-40B4-BE49-F238E27FC236}">
                <a16:creationId xmlns:a16="http://schemas.microsoft.com/office/drawing/2014/main" id="{C84A429A-1689-45E0-A081-46D586E5AB5C}"/>
              </a:ext>
            </a:extLst>
          </p:cNvPr>
          <p:cNvSpPr txBox="1"/>
          <p:nvPr/>
        </p:nvSpPr>
        <p:spPr>
          <a:xfrm>
            <a:off x="-358175" y="9402177"/>
            <a:ext cx="7089105" cy="438582"/>
          </a:xfrm>
          <a:prstGeom prst="rect">
            <a:avLst/>
          </a:prstGeom>
          <a:noFill/>
        </p:spPr>
        <p:txBody>
          <a:bodyPr wrap="square" anchor="b">
            <a:spAutoFit/>
          </a:bodyPr>
          <a:lstStyle/>
          <a:p>
            <a:pPr marL="180000"/>
            <a:r>
              <a:rPr kumimoji="1" lang="en-US" altLang="ja-JP" sz="1400" b="1" spc="200" dirty="0">
                <a:solidFill>
                  <a:schemeClr val="tx1"/>
                </a:solidFill>
                <a:latin typeface="メイリオ" panose="020B0604030504040204" pitchFamily="50" charset="-128"/>
                <a:ea typeface="メイリオ" panose="020B0604030504040204" pitchFamily="50" charset="-128"/>
              </a:rPr>
              <a:t>  </a:t>
            </a:r>
            <a:r>
              <a:rPr kumimoji="1" lang="en-US" altLang="ja-JP" sz="1400" b="1" spc="2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1" spc="200" dirty="0">
                <a:latin typeface="BIZ UDPゴシック" panose="020B0400000000000000" pitchFamily="50" charset="-128"/>
                <a:ea typeface="BIZ UDPゴシック" panose="020B0400000000000000" pitchFamily="50" charset="-128"/>
              </a:rPr>
              <a:t>支給手時期の留意点</a:t>
            </a:r>
            <a:r>
              <a:rPr kumimoji="1" lang="en-US" altLang="ja-JP" sz="1400" b="1"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b="1" spc="2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b="1" spc="200" dirty="0">
                <a:solidFill>
                  <a:srgbClr val="FF0000"/>
                </a:solidFill>
                <a:latin typeface="BIZ UDPゴシック" panose="020B0400000000000000" pitchFamily="50" charset="-128"/>
                <a:ea typeface="BIZ UDPゴシック" panose="020B0400000000000000" pitchFamily="50" charset="-128"/>
              </a:rPr>
              <a:t>重要</a:t>
            </a:r>
            <a:endParaRPr kumimoji="1" lang="en-US" altLang="ja-JP" sz="1400" b="1" spc="200" dirty="0">
              <a:solidFill>
                <a:srgbClr val="FF0000"/>
              </a:solidFill>
              <a:latin typeface="BIZ UDPゴシック" panose="020B0400000000000000" pitchFamily="50" charset="-128"/>
              <a:ea typeface="BIZ UDPゴシック" panose="020B0400000000000000" pitchFamily="50" charset="-128"/>
            </a:endParaRPr>
          </a:p>
          <a:p>
            <a:pPr marL="180000"/>
            <a:r>
              <a:rPr kumimoji="1" lang="en-US" altLang="ja-JP" sz="850" b="1" spc="200" dirty="0">
                <a:latin typeface="BIZ UDPゴシック" panose="020B0400000000000000" pitchFamily="50" charset="-128"/>
                <a:ea typeface="BIZ UDPゴシック" panose="020B0400000000000000" pitchFamily="50" charset="-128"/>
              </a:rPr>
              <a:t>   </a:t>
            </a:r>
            <a:r>
              <a:rPr kumimoji="1" lang="ja-JP" altLang="en-US" sz="850" b="1" spc="200" dirty="0">
                <a:solidFill>
                  <a:schemeClr val="tx1"/>
                </a:solidFill>
                <a:latin typeface="BIZ UDPゴシック" panose="020B0400000000000000" pitchFamily="50" charset="-128"/>
                <a:ea typeface="BIZ UDPゴシック" panose="020B0400000000000000" pitchFamily="50" charset="-128"/>
              </a:rPr>
              <a:t>「こども加算」は現在実施中の物価高騰対応重点支援給付金の</a:t>
            </a:r>
            <a:r>
              <a:rPr kumimoji="1" lang="ja-JP" altLang="en-US" sz="850" b="1" spc="200" dirty="0">
                <a:latin typeface="BIZ UDPゴシック" panose="020B0400000000000000" pitchFamily="50" charset="-128"/>
                <a:ea typeface="BIZ UDPゴシック" panose="020B0400000000000000" pitchFamily="50" charset="-128"/>
              </a:rPr>
              <a:t>支給</a:t>
            </a:r>
            <a:r>
              <a:rPr kumimoji="1" lang="ja-JP" altLang="en-US" sz="850" b="1" spc="200" dirty="0">
                <a:solidFill>
                  <a:schemeClr val="tx1"/>
                </a:solidFill>
                <a:latin typeface="BIZ UDPゴシック" panose="020B0400000000000000" pitchFamily="50" charset="-128"/>
                <a:ea typeface="BIZ UDPゴシック" panose="020B0400000000000000" pitchFamily="50" charset="-128"/>
              </a:rPr>
              <a:t>後に、同一口座へ“別途”支給します　</a:t>
            </a:r>
            <a:endParaRPr lang="ja-JP" altLang="en-US" sz="850" dirty="0">
              <a:latin typeface="BIZ UDPゴシック" panose="020B0400000000000000" pitchFamily="50" charset="-128"/>
              <a:ea typeface="BIZ UDPゴシック" panose="020B0400000000000000" pitchFamily="50" charset="-128"/>
            </a:endParaRPr>
          </a:p>
        </p:txBody>
      </p:sp>
      <p:sp>
        <p:nvSpPr>
          <p:cNvPr id="25" name="二等辺三角形 24">
            <a:extLst>
              <a:ext uri="{FF2B5EF4-FFF2-40B4-BE49-F238E27FC236}">
                <a16:creationId xmlns:a16="http://schemas.microsoft.com/office/drawing/2014/main" id="{38A84A42-C293-4096-8336-14C21663A0A3}"/>
              </a:ext>
            </a:extLst>
          </p:cNvPr>
          <p:cNvSpPr/>
          <p:nvPr/>
        </p:nvSpPr>
        <p:spPr>
          <a:xfrm>
            <a:off x="2150656" y="9344380"/>
            <a:ext cx="361507" cy="268969"/>
          </a:xfrm>
          <a:prstGeom prst="triangle">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a:t>
            </a:r>
          </a:p>
        </p:txBody>
      </p:sp>
    </p:spTree>
    <p:extLst>
      <p:ext uri="{BB962C8B-B14F-4D97-AF65-F5344CB8AC3E}">
        <p14:creationId xmlns:p14="http://schemas.microsoft.com/office/powerpoint/2010/main" val="89683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5032BF5B-E91E-4A9E-B9D2-E8B175A01F13}"/>
              </a:ext>
            </a:extLst>
          </p:cNvPr>
          <p:cNvSpPr/>
          <p:nvPr/>
        </p:nvSpPr>
        <p:spPr>
          <a:xfrm>
            <a:off x="395785" y="8616269"/>
            <a:ext cx="6142821" cy="359230"/>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t>お問い合わせ先</a:t>
            </a:r>
          </a:p>
        </p:txBody>
      </p:sp>
      <p:sp>
        <p:nvSpPr>
          <p:cNvPr id="3" name="正方形/長方形 2">
            <a:extLst>
              <a:ext uri="{FF2B5EF4-FFF2-40B4-BE49-F238E27FC236}">
                <a16:creationId xmlns:a16="http://schemas.microsoft.com/office/drawing/2014/main" id="{0BB7F34D-BC03-4384-BD31-9A3217B6EE3C}"/>
              </a:ext>
            </a:extLst>
          </p:cNvPr>
          <p:cNvSpPr/>
          <p:nvPr/>
        </p:nvSpPr>
        <p:spPr>
          <a:xfrm>
            <a:off x="395785" y="8975499"/>
            <a:ext cx="6142821" cy="841723"/>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indent="182563">
              <a:lnSpc>
                <a:spcPct val="110000"/>
              </a:lnSpc>
              <a:spcBef>
                <a:spcPts val="300"/>
              </a:spcBef>
            </a:pPr>
            <a:r>
              <a:rPr kumimoji="1" lang="ja-JP" altLang="en-US" sz="1400" b="1" dirty="0">
                <a:solidFill>
                  <a:schemeClr val="tx1"/>
                </a:solidFill>
                <a:latin typeface="メイリオ" panose="020B0604030504040204" pitchFamily="50" charset="-128"/>
                <a:ea typeface="メイリオ" panose="020B0604030504040204" pitchFamily="50" charset="-128"/>
              </a:rPr>
              <a:t>　国頭村役場　福祉課　　　　　　　　</a:t>
            </a:r>
            <a:r>
              <a:rPr kumimoji="1" lang="en-US" altLang="ja-JP" sz="1400" b="1" dirty="0">
                <a:solidFill>
                  <a:schemeClr val="tx1"/>
                </a:solidFill>
                <a:latin typeface="メイリオ" panose="020B0604030504040204" pitchFamily="50" charset="-128"/>
                <a:ea typeface="メイリオ" panose="020B0604030504040204" pitchFamily="50" charset="-128"/>
              </a:rPr>
              <a:t>0980</a:t>
            </a:r>
            <a:r>
              <a:rPr kumimoji="1" lang="ja-JP" altLang="en-US" sz="1400" b="1" dirty="0">
                <a:solidFill>
                  <a:schemeClr val="tx1"/>
                </a:solidFill>
                <a:latin typeface="メイリオ" panose="020B0604030504040204" pitchFamily="50" charset="-128"/>
                <a:ea typeface="メイリオ" panose="020B0604030504040204" pitchFamily="50" charset="-128"/>
              </a:rPr>
              <a:t>ｰ</a:t>
            </a:r>
            <a:r>
              <a:rPr kumimoji="1" lang="en-US" altLang="ja-JP" sz="1400" b="1" dirty="0">
                <a:solidFill>
                  <a:schemeClr val="tx1"/>
                </a:solidFill>
                <a:latin typeface="メイリオ" panose="020B0604030504040204" pitchFamily="50" charset="-128"/>
                <a:ea typeface="メイリオ" panose="020B0604030504040204" pitchFamily="50" charset="-128"/>
              </a:rPr>
              <a:t>41</a:t>
            </a:r>
            <a:r>
              <a:rPr kumimoji="1" lang="ja-JP" altLang="en-US" sz="1400" b="1" dirty="0">
                <a:solidFill>
                  <a:schemeClr val="tx1"/>
                </a:solidFill>
                <a:latin typeface="メイリオ" panose="020B0604030504040204" pitchFamily="50" charset="-128"/>
                <a:ea typeface="メイリオ" panose="020B0604030504040204" pitchFamily="50" charset="-128"/>
              </a:rPr>
              <a:t>ｰ</a:t>
            </a:r>
            <a:r>
              <a:rPr kumimoji="1" lang="en-US" altLang="ja-JP" sz="1400" b="1" dirty="0">
                <a:solidFill>
                  <a:schemeClr val="tx1"/>
                </a:solidFill>
                <a:latin typeface="メイリオ" panose="020B0604030504040204" pitchFamily="50" charset="-128"/>
                <a:ea typeface="メイリオ" panose="020B0604030504040204" pitchFamily="50" charset="-128"/>
              </a:rPr>
              <a:t>2765</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marL="92075" indent="-92075">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低所得者の子育て世帯への加算給付担当　　受付時間　平日</a:t>
            </a:r>
            <a:r>
              <a:rPr kumimoji="1" lang="en-US" altLang="ja-JP" sz="1200" dirty="0">
                <a:solidFill>
                  <a:schemeClr val="tx1"/>
                </a:solidFill>
                <a:latin typeface="メイリオ" panose="020B0604030504040204" pitchFamily="50" charset="-128"/>
                <a:ea typeface="メイリオ" panose="020B0604030504040204" pitchFamily="50" charset="-128"/>
              </a:rPr>
              <a:t>9:00</a:t>
            </a: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17:00</a:t>
            </a:r>
            <a:endParaRPr kumimoji="1" lang="ja-JP" altLang="en-US" sz="1200" dirty="0">
              <a:solidFill>
                <a:schemeClr val="tx1"/>
              </a:solidFill>
            </a:endParaRPr>
          </a:p>
        </p:txBody>
      </p:sp>
      <p:sp>
        <p:nvSpPr>
          <p:cNvPr id="4" name="四角形: 角を丸くする 3">
            <a:extLst>
              <a:ext uri="{FF2B5EF4-FFF2-40B4-BE49-F238E27FC236}">
                <a16:creationId xmlns:a16="http://schemas.microsoft.com/office/drawing/2014/main" id="{474B8DC0-F532-4C7C-BCD9-EA79574664AA}"/>
              </a:ext>
            </a:extLst>
          </p:cNvPr>
          <p:cNvSpPr/>
          <p:nvPr/>
        </p:nvSpPr>
        <p:spPr>
          <a:xfrm>
            <a:off x="157967" y="83667"/>
            <a:ext cx="4105690" cy="366043"/>
          </a:xfrm>
          <a:prstGeom prst="roundRect">
            <a:avLst/>
          </a:prstGeom>
          <a:solidFill>
            <a:srgbClr val="FF99FF"/>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700" b="1" dirty="0">
                <a:latin typeface="メイリオ" panose="020B0604030504040204" pitchFamily="50" charset="-128"/>
                <a:ea typeface="メイリオ" panose="020B0604030504040204" pitchFamily="50" charset="-128"/>
              </a:rPr>
              <a:t>支給対象世帯の確認のフローチャート</a:t>
            </a:r>
            <a:endParaRPr kumimoji="1" lang="en-US" altLang="ja-JP" sz="1700" b="1"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818588D2-F16A-4021-B9D8-06E41AA07B63}"/>
              </a:ext>
            </a:extLst>
          </p:cNvPr>
          <p:cNvSpPr/>
          <p:nvPr/>
        </p:nvSpPr>
        <p:spPr>
          <a:xfrm>
            <a:off x="157967" y="595423"/>
            <a:ext cx="6593707" cy="22328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令和５年１２月１日時点で国頭村に住民票がある世帯が前提条件です</a:t>
            </a:r>
          </a:p>
        </p:txBody>
      </p:sp>
      <p:sp>
        <p:nvSpPr>
          <p:cNvPr id="6" name="四角形: 角を丸くする 5">
            <a:extLst>
              <a:ext uri="{FF2B5EF4-FFF2-40B4-BE49-F238E27FC236}">
                <a16:creationId xmlns:a16="http://schemas.microsoft.com/office/drawing/2014/main" id="{99CE0C74-483A-44BC-9319-92CE30AED115}"/>
              </a:ext>
            </a:extLst>
          </p:cNvPr>
          <p:cNvSpPr/>
          <p:nvPr/>
        </p:nvSpPr>
        <p:spPr>
          <a:xfrm>
            <a:off x="1883614" y="911734"/>
            <a:ext cx="1890573" cy="559682"/>
          </a:xfrm>
          <a:prstGeom prst="roundRect">
            <a:avLst/>
          </a:prstGeom>
          <a:solidFill>
            <a:schemeClr val="bg1"/>
          </a:solidFill>
          <a:ln>
            <a:solidFill>
              <a:srgbClr val="FF99FF"/>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世帯全員が課税者から</a:t>
            </a:r>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扶養されている</a:t>
            </a:r>
            <a:endParaRPr kumimoji="1" lang="en-US" altLang="ja-JP" sz="1200" b="1"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37C96784-BD83-4EDF-82D9-41F457118FCF}"/>
              </a:ext>
            </a:extLst>
          </p:cNvPr>
          <p:cNvSpPr/>
          <p:nvPr/>
        </p:nvSpPr>
        <p:spPr>
          <a:xfrm>
            <a:off x="49397" y="911734"/>
            <a:ext cx="1521977" cy="850604"/>
          </a:xfrm>
          <a:prstGeom prst="roundRect">
            <a:avLst/>
          </a:prstGeom>
          <a:solidFill>
            <a:schemeClr val="bg1"/>
          </a:solidFill>
          <a:ln>
            <a:solidFill>
              <a:srgbClr val="FF99FF"/>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b="1" dirty="0">
                <a:latin typeface="BIZ UDPゴシック" panose="020B0400000000000000" pitchFamily="50" charset="-128"/>
                <a:ea typeface="BIZ UDPゴシック" panose="020B0400000000000000" pitchFamily="50" charset="-128"/>
              </a:rPr>
              <a:t>世帯全員が</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令和５年度住民税</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非課税者</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B07E78A9-1BC3-4799-B26E-C3A940E52381}"/>
              </a:ext>
            </a:extLst>
          </p:cNvPr>
          <p:cNvSpPr/>
          <p:nvPr/>
        </p:nvSpPr>
        <p:spPr>
          <a:xfrm>
            <a:off x="157966" y="2231672"/>
            <a:ext cx="1521977" cy="850604"/>
          </a:xfrm>
          <a:prstGeom prst="roundRect">
            <a:avLst/>
          </a:prstGeom>
          <a:solidFill>
            <a:schemeClr val="bg1"/>
          </a:solidFill>
          <a:ln>
            <a:solidFill>
              <a:srgbClr val="FF99FF"/>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b="1" dirty="0">
                <a:latin typeface="BIZ UDPゴシック" panose="020B0400000000000000" pitchFamily="50" charset="-128"/>
                <a:ea typeface="BIZ UDPゴシック" panose="020B0400000000000000" pitchFamily="50" charset="-128"/>
              </a:rPr>
              <a:t>世帯全員が</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令和５年度住民税</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均等割のみ課税者</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D75D9FD7-56F0-45D7-9A0C-7C9EEB72CD50}"/>
              </a:ext>
            </a:extLst>
          </p:cNvPr>
          <p:cNvSpPr/>
          <p:nvPr/>
        </p:nvSpPr>
        <p:spPr>
          <a:xfrm>
            <a:off x="1968942" y="1845866"/>
            <a:ext cx="4151639" cy="353425"/>
          </a:xfrm>
          <a:prstGeom prst="roundRect">
            <a:avLst/>
          </a:prstGeom>
          <a:solidFill>
            <a:schemeClr val="bg1"/>
          </a:solidFill>
          <a:ln>
            <a:solidFill>
              <a:srgbClr val="FF99FF"/>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50" dirty="0">
                <a:latin typeface="BIZ UDPゴシック" panose="020B0400000000000000" pitchFamily="50" charset="-128"/>
                <a:ea typeface="BIZ UDPゴシック" panose="020B0400000000000000" pitchFamily="50" charset="-128"/>
              </a:rPr>
              <a:t>加算対象となる児童は</a:t>
            </a:r>
            <a:r>
              <a:rPr kumimoji="1" lang="ja-JP" altLang="en-US" sz="1000" b="1" dirty="0">
                <a:latin typeface="BIZ UDPゴシック" panose="020B0400000000000000" pitchFamily="50" charset="-128"/>
                <a:ea typeface="BIZ UDPゴシック" panose="020B0400000000000000" pitchFamily="50" charset="-128"/>
              </a:rPr>
              <a:t>１８歳以下</a:t>
            </a:r>
            <a:r>
              <a:rPr kumimoji="1" lang="ja-JP" altLang="en-US" sz="950" dirty="0">
                <a:latin typeface="BIZ UDPゴシック" panose="020B0400000000000000" pitchFamily="50" charset="-128"/>
                <a:ea typeface="BIZ UDPゴシック" panose="020B0400000000000000" pitchFamily="50" charset="-128"/>
              </a:rPr>
              <a:t>（平成</a:t>
            </a:r>
            <a:r>
              <a:rPr kumimoji="1" lang="en-US" altLang="ja-JP" sz="950" dirty="0">
                <a:latin typeface="BIZ UDPゴシック" panose="020B0400000000000000" pitchFamily="50" charset="-128"/>
                <a:ea typeface="BIZ UDPゴシック" panose="020B0400000000000000" pitchFamily="50" charset="-128"/>
              </a:rPr>
              <a:t>17</a:t>
            </a:r>
            <a:r>
              <a:rPr kumimoji="1" lang="ja-JP" altLang="en-US" sz="950" dirty="0">
                <a:latin typeface="BIZ UDPゴシック" panose="020B0400000000000000" pitchFamily="50" charset="-128"/>
                <a:ea typeface="BIZ UDPゴシック" panose="020B0400000000000000" pitchFamily="50" charset="-128"/>
              </a:rPr>
              <a:t>年</a:t>
            </a:r>
            <a:r>
              <a:rPr kumimoji="1" lang="en-US" altLang="ja-JP" sz="950" dirty="0">
                <a:latin typeface="BIZ UDPゴシック" panose="020B0400000000000000" pitchFamily="50" charset="-128"/>
                <a:ea typeface="BIZ UDPゴシック" panose="020B0400000000000000" pitchFamily="50" charset="-128"/>
              </a:rPr>
              <a:t>4</a:t>
            </a:r>
            <a:r>
              <a:rPr kumimoji="1" lang="ja-JP" altLang="en-US" sz="950" dirty="0">
                <a:latin typeface="BIZ UDPゴシック" panose="020B0400000000000000" pitchFamily="50" charset="-128"/>
                <a:ea typeface="BIZ UDPゴシック" panose="020B0400000000000000" pitchFamily="50" charset="-128"/>
              </a:rPr>
              <a:t>月</a:t>
            </a:r>
            <a:r>
              <a:rPr kumimoji="1" lang="en-US" altLang="ja-JP" sz="950" dirty="0">
                <a:latin typeface="BIZ UDPゴシック" panose="020B0400000000000000" pitchFamily="50" charset="-128"/>
                <a:ea typeface="BIZ UDPゴシック" panose="020B0400000000000000" pitchFamily="50" charset="-128"/>
              </a:rPr>
              <a:t>2</a:t>
            </a:r>
            <a:r>
              <a:rPr kumimoji="1" lang="ja-JP" altLang="en-US" sz="950" dirty="0">
                <a:latin typeface="BIZ UDPゴシック" panose="020B0400000000000000" pitchFamily="50" charset="-128"/>
                <a:ea typeface="BIZ UDPゴシック" panose="020B0400000000000000" pitchFamily="50" charset="-128"/>
              </a:rPr>
              <a:t>日以降生まれ）である</a:t>
            </a:r>
            <a:endParaRPr kumimoji="1" lang="en-US" altLang="ja-JP" sz="950" dirty="0">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F36421F1-E5FD-409D-99DC-295D8B36CECE}"/>
              </a:ext>
            </a:extLst>
          </p:cNvPr>
          <p:cNvSpPr/>
          <p:nvPr/>
        </p:nvSpPr>
        <p:spPr>
          <a:xfrm>
            <a:off x="1332040" y="3418774"/>
            <a:ext cx="2959225" cy="952854"/>
          </a:xfrm>
          <a:prstGeom prst="roundRect">
            <a:avLst/>
          </a:prstGeom>
          <a:solidFill>
            <a:schemeClr val="bg1"/>
          </a:solidFill>
          <a:ln>
            <a:solidFill>
              <a:srgbClr val="FF99FF"/>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a:latin typeface="メイリオ" panose="020B0604030504040204" pitchFamily="50" charset="-128"/>
                <a:ea typeface="メイリオ" panose="020B0604030504040204" pitchFamily="50" charset="-128"/>
              </a:rPr>
              <a:t>・現在実施中の</a:t>
            </a:r>
            <a:endParaRPr kumimoji="1" lang="en-US" altLang="ja-JP" sz="140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①令和</a:t>
            </a:r>
            <a:r>
              <a:rPr kumimoji="1" lang="en-US" altLang="ja-JP" sz="1050" b="1" dirty="0">
                <a:latin typeface="メイリオ" panose="020B0604030504040204" pitchFamily="50" charset="-128"/>
                <a:ea typeface="メイリオ" panose="020B0604030504040204" pitchFamily="50" charset="-128"/>
              </a:rPr>
              <a:t>5</a:t>
            </a:r>
            <a:r>
              <a:rPr kumimoji="1" lang="ja-JP" altLang="en-US" sz="1050" b="1" dirty="0">
                <a:latin typeface="メイリオ" panose="020B0604030504040204" pitchFamily="50" charset="-128"/>
                <a:ea typeface="メイリオ" panose="020B0604030504040204" pitchFamily="50" charset="-128"/>
              </a:rPr>
              <a:t>年度非課税給付（７万円）、又は</a:t>
            </a:r>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②令和</a:t>
            </a:r>
            <a:r>
              <a:rPr kumimoji="1" lang="en-US" altLang="ja-JP" sz="1050" b="1" dirty="0">
                <a:latin typeface="メイリオ" panose="020B0604030504040204" pitchFamily="50" charset="-128"/>
                <a:ea typeface="メイリオ" panose="020B0604030504040204" pitchFamily="50" charset="-128"/>
              </a:rPr>
              <a:t>5</a:t>
            </a:r>
            <a:r>
              <a:rPr kumimoji="1" lang="ja-JP" altLang="en-US" sz="1050" b="1" dirty="0">
                <a:latin typeface="メイリオ" panose="020B0604030504040204" pitchFamily="50" charset="-128"/>
                <a:ea typeface="メイリオ" panose="020B0604030504040204" pitchFamily="50" charset="-128"/>
              </a:rPr>
              <a:t>年度均等割のみ課税給付（</a:t>
            </a:r>
            <a:r>
              <a:rPr kumimoji="1" lang="en-US" altLang="ja-JP" sz="1050" b="1" dirty="0">
                <a:latin typeface="メイリオ" panose="020B0604030504040204" pitchFamily="50" charset="-128"/>
                <a:ea typeface="メイリオ" panose="020B0604030504040204" pitchFamily="50" charset="-128"/>
              </a:rPr>
              <a:t>10</a:t>
            </a:r>
            <a:r>
              <a:rPr kumimoji="1" lang="ja-JP" altLang="en-US" sz="1050" b="1" dirty="0">
                <a:latin typeface="メイリオ" panose="020B0604030504040204" pitchFamily="50" charset="-128"/>
                <a:ea typeface="メイリオ" panose="020B0604030504040204" pitchFamily="50" charset="-128"/>
              </a:rPr>
              <a:t>万円）のいずれかを受給した</a:t>
            </a:r>
            <a:endParaRPr kumimoji="1" lang="en-US" altLang="ja-JP" sz="1050" b="1" dirty="0">
              <a:latin typeface="メイリオ" panose="020B0604030504040204" pitchFamily="50" charset="-128"/>
              <a:ea typeface="メイリオ" panose="020B0604030504040204" pitchFamily="50" charset="-128"/>
            </a:endParaRPr>
          </a:p>
        </p:txBody>
      </p:sp>
      <p:sp>
        <p:nvSpPr>
          <p:cNvPr id="13" name="四角形: 角を丸くする 12">
            <a:extLst>
              <a:ext uri="{FF2B5EF4-FFF2-40B4-BE49-F238E27FC236}">
                <a16:creationId xmlns:a16="http://schemas.microsoft.com/office/drawing/2014/main" id="{CADEE0AC-4265-4E09-88D8-CE63E8AD7246}"/>
              </a:ext>
            </a:extLst>
          </p:cNvPr>
          <p:cNvSpPr/>
          <p:nvPr/>
        </p:nvSpPr>
        <p:spPr>
          <a:xfrm>
            <a:off x="3419844" y="4836580"/>
            <a:ext cx="3349564" cy="1066759"/>
          </a:xfrm>
          <a:prstGeom prst="roundRect">
            <a:avLst/>
          </a:prstGeom>
          <a:solidFill>
            <a:schemeClr val="bg1"/>
          </a:solidFill>
          <a:ln>
            <a:solidFill>
              <a:srgbClr val="FF99FF"/>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①令和</a:t>
            </a:r>
            <a:r>
              <a:rPr kumimoji="1" lang="en-US" altLang="ja-JP" sz="1200" b="1" dirty="0">
                <a:latin typeface="メイリオ" panose="020B0604030504040204" pitchFamily="50" charset="-128"/>
                <a:ea typeface="メイリオ" panose="020B0604030504040204" pitchFamily="50" charset="-128"/>
              </a:rPr>
              <a:t>5</a:t>
            </a:r>
            <a:r>
              <a:rPr kumimoji="1" lang="ja-JP" altLang="en-US" sz="1200" b="1" dirty="0">
                <a:latin typeface="メイリオ" panose="020B0604030504040204" pitchFamily="50" charset="-128"/>
                <a:ea typeface="メイリオ" panose="020B0604030504040204" pitchFamily="50" charset="-128"/>
              </a:rPr>
              <a:t>年度非課税給付（７万円）又は</a:t>
            </a:r>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②令和</a:t>
            </a:r>
            <a:r>
              <a:rPr kumimoji="1" lang="en-US" altLang="ja-JP" sz="1200" b="1" dirty="0">
                <a:latin typeface="メイリオ" panose="020B0604030504040204" pitchFamily="50" charset="-128"/>
                <a:ea typeface="メイリオ" panose="020B0604030504040204" pitchFamily="50" charset="-128"/>
              </a:rPr>
              <a:t>5</a:t>
            </a:r>
            <a:r>
              <a:rPr kumimoji="1" lang="ja-JP" altLang="en-US" sz="1200" b="1" dirty="0">
                <a:latin typeface="メイリオ" panose="020B0604030504040204" pitchFamily="50" charset="-128"/>
                <a:ea typeface="メイリオ" panose="020B0604030504040204" pitchFamily="50" charset="-128"/>
              </a:rPr>
              <a:t>年度均等割のみ課税給付（</a:t>
            </a:r>
            <a:r>
              <a:rPr kumimoji="1" lang="en-US" altLang="ja-JP" sz="1200" b="1" dirty="0">
                <a:latin typeface="メイリオ" panose="020B0604030504040204" pitchFamily="50" charset="-128"/>
                <a:ea typeface="メイリオ" panose="020B0604030504040204" pitchFamily="50" charset="-128"/>
              </a:rPr>
              <a:t>10</a:t>
            </a:r>
            <a:r>
              <a:rPr kumimoji="1" lang="ja-JP" altLang="en-US" sz="1200" b="1" dirty="0">
                <a:latin typeface="メイリオ" panose="020B0604030504040204" pitchFamily="50" charset="-128"/>
                <a:ea typeface="メイリオ" panose="020B0604030504040204" pitchFamily="50" charset="-128"/>
              </a:rPr>
              <a:t>万円）の支給が終わるのをお待ちください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15" name="四角形: 角を丸くする 14">
            <a:extLst>
              <a:ext uri="{FF2B5EF4-FFF2-40B4-BE49-F238E27FC236}">
                <a16:creationId xmlns:a16="http://schemas.microsoft.com/office/drawing/2014/main" id="{29E968DA-4031-45BD-85D3-E23473B0589C}"/>
              </a:ext>
            </a:extLst>
          </p:cNvPr>
          <p:cNvSpPr/>
          <p:nvPr/>
        </p:nvSpPr>
        <p:spPr>
          <a:xfrm>
            <a:off x="1828419" y="2532659"/>
            <a:ext cx="3194073" cy="429336"/>
          </a:xfrm>
          <a:prstGeom prst="roundRect">
            <a:avLst/>
          </a:prstGeom>
          <a:solidFill>
            <a:schemeClr val="bg1"/>
          </a:solidFill>
          <a:ln>
            <a:solidFill>
              <a:srgbClr val="FF99FF"/>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b="1" dirty="0">
                <a:latin typeface="BIZ UDPゴシック" panose="020B0400000000000000" pitchFamily="50" charset="-128"/>
                <a:ea typeface="BIZ UDPゴシック" panose="020B0400000000000000" pitchFamily="50" charset="-128"/>
              </a:rPr>
              <a:t>給付対象となる世帯主と対象児童は同一世帯である</a:t>
            </a:r>
            <a:endParaRPr kumimoji="1" lang="en-US" altLang="ja-JP" sz="1000" b="1" dirty="0">
              <a:latin typeface="BIZ UDPゴシック" panose="020B0400000000000000" pitchFamily="50" charset="-128"/>
              <a:ea typeface="BIZ UDPゴシック" panose="020B0400000000000000" pitchFamily="50" charset="-128"/>
            </a:endParaRPr>
          </a:p>
        </p:txBody>
      </p:sp>
      <p:sp>
        <p:nvSpPr>
          <p:cNvPr id="16" name="矢印: 右 15">
            <a:extLst>
              <a:ext uri="{FF2B5EF4-FFF2-40B4-BE49-F238E27FC236}">
                <a16:creationId xmlns:a16="http://schemas.microsoft.com/office/drawing/2014/main" id="{2533E6F7-A51B-460F-8AA9-CADBAF44A7E3}"/>
              </a:ext>
            </a:extLst>
          </p:cNvPr>
          <p:cNvSpPr/>
          <p:nvPr/>
        </p:nvSpPr>
        <p:spPr>
          <a:xfrm>
            <a:off x="3845271" y="770343"/>
            <a:ext cx="242268" cy="920001"/>
          </a:xfrm>
          <a:prstGeom prst="rightArrow">
            <a:avLst>
              <a:gd name="adj1" fmla="val 50000"/>
              <a:gd name="adj2" fmla="val 53243"/>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rPr>
              <a:t>はい</a:t>
            </a:r>
          </a:p>
        </p:txBody>
      </p:sp>
      <p:sp>
        <p:nvSpPr>
          <p:cNvPr id="17" name="矢印: 右 16">
            <a:extLst>
              <a:ext uri="{FF2B5EF4-FFF2-40B4-BE49-F238E27FC236}">
                <a16:creationId xmlns:a16="http://schemas.microsoft.com/office/drawing/2014/main" id="{9DED3FAE-8E55-4258-90FB-E033A614F5CD}"/>
              </a:ext>
            </a:extLst>
          </p:cNvPr>
          <p:cNvSpPr/>
          <p:nvPr/>
        </p:nvSpPr>
        <p:spPr>
          <a:xfrm>
            <a:off x="1606714" y="786208"/>
            <a:ext cx="239846" cy="830225"/>
          </a:xfrm>
          <a:prstGeom prst="rightArrow">
            <a:avLst>
              <a:gd name="adj1" fmla="val 50000"/>
              <a:gd name="adj2" fmla="val 53243"/>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rPr>
              <a:t>はい</a:t>
            </a:r>
          </a:p>
        </p:txBody>
      </p:sp>
      <p:sp>
        <p:nvSpPr>
          <p:cNvPr id="18" name="矢印: 下 17">
            <a:extLst>
              <a:ext uri="{FF2B5EF4-FFF2-40B4-BE49-F238E27FC236}">
                <a16:creationId xmlns:a16="http://schemas.microsoft.com/office/drawing/2014/main" id="{91047AFF-6404-4D62-897F-AA39C6F3BD5C}"/>
              </a:ext>
            </a:extLst>
          </p:cNvPr>
          <p:cNvSpPr/>
          <p:nvPr/>
        </p:nvSpPr>
        <p:spPr>
          <a:xfrm>
            <a:off x="2311810" y="1554202"/>
            <a:ext cx="983498" cy="216231"/>
          </a:xfrm>
          <a:prstGeom prst="downArrow">
            <a:avLst>
              <a:gd name="adj1" fmla="val 50000"/>
              <a:gd name="adj2" fmla="val 39748"/>
            </a:avLst>
          </a:prstGeom>
          <a:no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latin typeface="BIZ UDPゴシック" panose="020B0400000000000000" pitchFamily="50" charset="-128"/>
                <a:ea typeface="BIZ UDPゴシック" panose="020B0400000000000000" pitchFamily="50" charset="-128"/>
              </a:rPr>
              <a:t>いいえ</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19" name="矢印: 下 18">
            <a:extLst>
              <a:ext uri="{FF2B5EF4-FFF2-40B4-BE49-F238E27FC236}">
                <a16:creationId xmlns:a16="http://schemas.microsoft.com/office/drawing/2014/main" id="{E452E077-DF88-4B22-988F-60BC1B4484F7}"/>
              </a:ext>
            </a:extLst>
          </p:cNvPr>
          <p:cNvSpPr/>
          <p:nvPr/>
        </p:nvSpPr>
        <p:spPr>
          <a:xfrm>
            <a:off x="215766" y="1883977"/>
            <a:ext cx="1189237" cy="216231"/>
          </a:xfrm>
          <a:prstGeom prst="downArrow">
            <a:avLst>
              <a:gd name="adj1" fmla="val 50000"/>
              <a:gd name="adj2" fmla="val 36338"/>
            </a:avLst>
          </a:prstGeom>
          <a:no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latin typeface="BIZ UDPゴシック" panose="020B0400000000000000" pitchFamily="50" charset="-128"/>
                <a:ea typeface="BIZ UDPゴシック" panose="020B0400000000000000" pitchFamily="50" charset="-128"/>
              </a:rPr>
              <a:t>い</a:t>
            </a:r>
            <a:r>
              <a:rPr kumimoji="1" lang="ja-JP" altLang="en-US" sz="800" b="1" dirty="0">
                <a:solidFill>
                  <a:schemeClr val="tx1"/>
                </a:solidFill>
                <a:latin typeface="BIZ UDPゴシック" panose="020B0400000000000000" pitchFamily="50" charset="-128"/>
                <a:ea typeface="BIZ UDPゴシック" panose="020B0400000000000000" pitchFamily="50" charset="-128"/>
              </a:rPr>
              <a:t>いいえ</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20" name="矢印: 下 19">
            <a:extLst>
              <a:ext uri="{FF2B5EF4-FFF2-40B4-BE49-F238E27FC236}">
                <a16:creationId xmlns:a16="http://schemas.microsoft.com/office/drawing/2014/main" id="{63442C9F-C83C-4415-890A-9E734DCFB66E}"/>
              </a:ext>
            </a:extLst>
          </p:cNvPr>
          <p:cNvSpPr/>
          <p:nvPr/>
        </p:nvSpPr>
        <p:spPr>
          <a:xfrm>
            <a:off x="151874" y="3143099"/>
            <a:ext cx="1098076" cy="259486"/>
          </a:xfrm>
          <a:prstGeom prst="downArrow">
            <a:avLst>
              <a:gd name="adj1" fmla="val 50000"/>
              <a:gd name="adj2" fmla="val 36338"/>
            </a:avLst>
          </a:prstGeom>
          <a:no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BIZ UDPゴシック" panose="020B0400000000000000" pitchFamily="50" charset="-128"/>
                <a:ea typeface="BIZ UDPゴシック" panose="020B0400000000000000" pitchFamily="50" charset="-128"/>
              </a:rPr>
              <a:t>いいえ</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21" name="矢印: 下 20">
            <a:extLst>
              <a:ext uri="{FF2B5EF4-FFF2-40B4-BE49-F238E27FC236}">
                <a16:creationId xmlns:a16="http://schemas.microsoft.com/office/drawing/2014/main" id="{B749C3CA-8B6B-4D4F-AC6A-4AC4FC72F1A2}"/>
              </a:ext>
            </a:extLst>
          </p:cNvPr>
          <p:cNvSpPr/>
          <p:nvPr/>
        </p:nvSpPr>
        <p:spPr>
          <a:xfrm>
            <a:off x="4263657" y="3008427"/>
            <a:ext cx="1014719" cy="296938"/>
          </a:xfrm>
          <a:prstGeom prst="downArrow">
            <a:avLst>
              <a:gd name="adj1" fmla="val 50000"/>
              <a:gd name="adj2" fmla="val 33854"/>
            </a:avLst>
          </a:prstGeom>
          <a:no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latin typeface="BIZ UDPゴシック" panose="020B0400000000000000" pitchFamily="50" charset="-128"/>
                <a:ea typeface="BIZ UDPゴシック" panose="020B0400000000000000" pitchFamily="50" charset="-128"/>
              </a:rPr>
              <a:t>いいえ</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23" name="四角形: 角を丸くする 22">
            <a:extLst>
              <a:ext uri="{FF2B5EF4-FFF2-40B4-BE49-F238E27FC236}">
                <a16:creationId xmlns:a16="http://schemas.microsoft.com/office/drawing/2014/main" id="{627997F5-7675-4DA1-B5AE-5CC6E33311EA}"/>
              </a:ext>
            </a:extLst>
          </p:cNvPr>
          <p:cNvSpPr/>
          <p:nvPr/>
        </p:nvSpPr>
        <p:spPr>
          <a:xfrm rot="10800000" flipV="1">
            <a:off x="4126081" y="838475"/>
            <a:ext cx="242269" cy="920000"/>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対象外</a:t>
            </a:r>
          </a:p>
        </p:txBody>
      </p:sp>
      <p:sp>
        <p:nvSpPr>
          <p:cNvPr id="24" name="四角形: 角を丸くする 23">
            <a:extLst>
              <a:ext uri="{FF2B5EF4-FFF2-40B4-BE49-F238E27FC236}">
                <a16:creationId xmlns:a16="http://schemas.microsoft.com/office/drawing/2014/main" id="{22C3E51D-80BF-4004-8E15-86CA73CE151E}"/>
              </a:ext>
            </a:extLst>
          </p:cNvPr>
          <p:cNvSpPr/>
          <p:nvPr/>
        </p:nvSpPr>
        <p:spPr>
          <a:xfrm rot="10800000" flipV="1">
            <a:off x="6462214" y="1729333"/>
            <a:ext cx="307194" cy="671960"/>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rPr>
              <a:t>対象外</a:t>
            </a:r>
          </a:p>
        </p:txBody>
      </p:sp>
      <p:sp>
        <p:nvSpPr>
          <p:cNvPr id="25" name="矢印: 右 24">
            <a:extLst>
              <a:ext uri="{FF2B5EF4-FFF2-40B4-BE49-F238E27FC236}">
                <a16:creationId xmlns:a16="http://schemas.microsoft.com/office/drawing/2014/main" id="{78A69158-82FE-4EE4-A101-FFE2BF090EF1}"/>
              </a:ext>
            </a:extLst>
          </p:cNvPr>
          <p:cNvSpPr/>
          <p:nvPr/>
        </p:nvSpPr>
        <p:spPr>
          <a:xfrm>
            <a:off x="6179009" y="1583270"/>
            <a:ext cx="283205" cy="920000"/>
          </a:xfrm>
          <a:prstGeom prst="rightArrow">
            <a:avLst>
              <a:gd name="adj1" fmla="val 50000"/>
              <a:gd name="adj2" fmla="val 53243"/>
            </a:avLst>
          </a:prstGeom>
          <a:no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solidFill>
              </a:rPr>
              <a:t>いいえ</a:t>
            </a:r>
          </a:p>
        </p:txBody>
      </p:sp>
      <p:sp>
        <p:nvSpPr>
          <p:cNvPr id="26" name="四角形: 角を丸くする 25">
            <a:extLst>
              <a:ext uri="{FF2B5EF4-FFF2-40B4-BE49-F238E27FC236}">
                <a16:creationId xmlns:a16="http://schemas.microsoft.com/office/drawing/2014/main" id="{1605F753-92B4-4620-9AC2-23CF35635F0C}"/>
              </a:ext>
            </a:extLst>
          </p:cNvPr>
          <p:cNvSpPr/>
          <p:nvPr/>
        </p:nvSpPr>
        <p:spPr>
          <a:xfrm>
            <a:off x="360061" y="3440155"/>
            <a:ext cx="735395" cy="284542"/>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対象外</a:t>
            </a:r>
          </a:p>
        </p:txBody>
      </p:sp>
      <p:sp>
        <p:nvSpPr>
          <p:cNvPr id="27" name="四角形: 角を丸くする 26">
            <a:extLst>
              <a:ext uri="{FF2B5EF4-FFF2-40B4-BE49-F238E27FC236}">
                <a16:creationId xmlns:a16="http://schemas.microsoft.com/office/drawing/2014/main" id="{B3A92E65-6242-4BDE-801B-3E8A5399C44F}"/>
              </a:ext>
            </a:extLst>
          </p:cNvPr>
          <p:cNvSpPr/>
          <p:nvPr/>
        </p:nvSpPr>
        <p:spPr>
          <a:xfrm>
            <a:off x="4462501" y="3418773"/>
            <a:ext cx="2285240" cy="922077"/>
          </a:xfrm>
          <a:prstGeom prst="roundRect">
            <a:avLst/>
          </a:prstGeom>
          <a:solidFill>
            <a:schemeClr val="accent3">
              <a:lumMod val="40000"/>
              <a:lumOff val="60000"/>
            </a:schemeClr>
          </a:solidFill>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　</a:t>
            </a:r>
            <a:endParaRPr kumimoji="1" lang="en-US" altLang="ja-JP" sz="1200" b="1" dirty="0">
              <a:latin typeface="メイリオ" panose="020B0604030504040204" pitchFamily="50" charset="-128"/>
              <a:ea typeface="メイリオ" panose="020B0604030504040204" pitchFamily="50" charset="-128"/>
            </a:endParaRPr>
          </a:p>
          <a:p>
            <a:endParaRPr kumimoji="1" lang="en-US" altLang="ja-JP" sz="1200" b="1" dirty="0">
              <a:latin typeface="メイリオ" panose="020B0604030504040204" pitchFamily="50" charset="-128"/>
              <a:ea typeface="メイリオ" panose="020B0604030504040204" pitchFamily="50" charset="-128"/>
            </a:endParaRPr>
          </a:p>
          <a:p>
            <a:pPr algn="ctr"/>
            <a:r>
              <a:rPr kumimoji="1" lang="ja-JP" altLang="en-US" sz="1600" b="1" dirty="0">
                <a:solidFill>
                  <a:schemeClr val="accent5">
                    <a:lumMod val="75000"/>
                  </a:schemeClr>
                </a:solidFill>
                <a:latin typeface="メイリオ" panose="020B0604030504040204" pitchFamily="50" charset="-128"/>
                <a:ea typeface="メイリオ" panose="020B0604030504040204" pitchFamily="50" charset="-128"/>
              </a:rPr>
              <a:t>申請が必要です</a:t>
            </a:r>
            <a:endParaRPr kumimoji="1" lang="en-US" altLang="ja-JP" sz="1600" b="1" dirty="0">
              <a:solidFill>
                <a:schemeClr val="accent5">
                  <a:lumMod val="75000"/>
                </a:schemeClr>
              </a:solidFill>
              <a:latin typeface="メイリオ" panose="020B0604030504040204" pitchFamily="50" charset="-128"/>
              <a:ea typeface="メイリオ" panose="020B0604030504040204" pitchFamily="50" charset="-128"/>
            </a:endParaRPr>
          </a:p>
          <a:p>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申請方法は村</a:t>
            </a:r>
            <a:r>
              <a:rPr kumimoji="1" lang="en-US" altLang="ja-JP" sz="1200" b="1" dirty="0">
                <a:latin typeface="メイリオ" panose="020B0604030504040204" pitchFamily="50" charset="-128"/>
                <a:ea typeface="メイリオ" panose="020B0604030504040204" pitchFamily="50" charset="-128"/>
              </a:rPr>
              <a:t>HP</a:t>
            </a:r>
            <a:r>
              <a:rPr kumimoji="1" lang="ja-JP" altLang="en-US" sz="1200" b="1" dirty="0">
                <a:latin typeface="メイリオ" panose="020B0604030504040204" pitchFamily="50" charset="-128"/>
                <a:ea typeface="メイリオ" panose="020B0604030504040204" pitchFamily="50" charset="-128"/>
              </a:rPr>
              <a:t>よりご確認</a:t>
            </a:r>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下さい</a:t>
            </a:r>
            <a:endParaRPr kumimoji="1" lang="en-US" altLang="ja-JP" sz="1200" b="1" dirty="0">
              <a:latin typeface="メイリオ" panose="020B0604030504040204" pitchFamily="50" charset="-128"/>
              <a:ea typeface="メイリオ" panose="020B0604030504040204" pitchFamily="50" charset="-128"/>
            </a:endParaRPr>
          </a:p>
          <a:p>
            <a:endParaRPr kumimoji="1" lang="en-US" altLang="ja-JP" sz="1200" b="1" dirty="0">
              <a:latin typeface="メイリオ" panose="020B0604030504040204" pitchFamily="50" charset="-128"/>
              <a:ea typeface="メイリオ" panose="020B0604030504040204" pitchFamily="50" charset="-128"/>
            </a:endParaRPr>
          </a:p>
          <a:p>
            <a:endParaRPr kumimoji="1" lang="en-US" altLang="ja-JP" sz="1200" b="1" dirty="0">
              <a:latin typeface="メイリオ" panose="020B0604030504040204" pitchFamily="50" charset="-128"/>
              <a:ea typeface="メイリオ" panose="020B0604030504040204" pitchFamily="50" charset="-128"/>
            </a:endParaRPr>
          </a:p>
        </p:txBody>
      </p:sp>
      <p:cxnSp>
        <p:nvCxnSpPr>
          <p:cNvPr id="29" name="直線コネクタ 28">
            <a:extLst>
              <a:ext uri="{FF2B5EF4-FFF2-40B4-BE49-F238E27FC236}">
                <a16:creationId xmlns:a16="http://schemas.microsoft.com/office/drawing/2014/main" id="{369BD619-5352-42B4-9397-6952B2C83616}"/>
              </a:ext>
            </a:extLst>
          </p:cNvPr>
          <p:cNvCxnSpPr/>
          <p:nvPr/>
        </p:nvCxnSpPr>
        <p:spPr>
          <a:xfrm>
            <a:off x="4462501" y="3783847"/>
            <a:ext cx="228524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矢印: 下 29">
            <a:extLst>
              <a:ext uri="{FF2B5EF4-FFF2-40B4-BE49-F238E27FC236}">
                <a16:creationId xmlns:a16="http://schemas.microsoft.com/office/drawing/2014/main" id="{544F24DC-3435-4031-8C84-9FBC338CE682}"/>
              </a:ext>
            </a:extLst>
          </p:cNvPr>
          <p:cNvSpPr/>
          <p:nvPr/>
        </p:nvSpPr>
        <p:spPr>
          <a:xfrm>
            <a:off x="2208940" y="2269893"/>
            <a:ext cx="1189237" cy="216231"/>
          </a:xfrm>
          <a:prstGeom prst="downArrow">
            <a:avLst>
              <a:gd name="adj1" fmla="val 50000"/>
              <a:gd name="adj2" fmla="val 36338"/>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latin typeface="BIZ UDPゴシック" panose="020B0400000000000000" pitchFamily="50" charset="-128"/>
                <a:ea typeface="BIZ UDPゴシック" panose="020B0400000000000000" pitchFamily="50" charset="-128"/>
              </a:rPr>
              <a:t>　　はい</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31" name="矢印: 下 30">
            <a:extLst>
              <a:ext uri="{FF2B5EF4-FFF2-40B4-BE49-F238E27FC236}">
                <a16:creationId xmlns:a16="http://schemas.microsoft.com/office/drawing/2014/main" id="{58AD6641-F1C7-417F-A33C-89AF12900432}"/>
              </a:ext>
            </a:extLst>
          </p:cNvPr>
          <p:cNvSpPr/>
          <p:nvPr/>
        </p:nvSpPr>
        <p:spPr>
          <a:xfrm>
            <a:off x="2218354" y="3032275"/>
            <a:ext cx="1189237" cy="275968"/>
          </a:xfrm>
          <a:prstGeom prst="downArrow">
            <a:avLst>
              <a:gd name="adj1" fmla="val 50000"/>
              <a:gd name="adj2" fmla="val 36338"/>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　はい</a:t>
            </a:r>
            <a:endParaRPr kumimoji="1" lang="ja-JP" altLang="en-US" sz="3600" b="1" dirty="0">
              <a:latin typeface="BIZ UDPゴシック" panose="020B0400000000000000" pitchFamily="50" charset="-128"/>
              <a:ea typeface="BIZ UDPゴシック" panose="020B0400000000000000" pitchFamily="50" charset="-128"/>
            </a:endParaRPr>
          </a:p>
        </p:txBody>
      </p:sp>
      <p:sp>
        <p:nvSpPr>
          <p:cNvPr id="32" name="矢印: 下 31">
            <a:extLst>
              <a:ext uri="{FF2B5EF4-FFF2-40B4-BE49-F238E27FC236}">
                <a16:creationId xmlns:a16="http://schemas.microsoft.com/office/drawing/2014/main" id="{44805B0B-015C-4A00-B970-400ED93961E5}"/>
              </a:ext>
            </a:extLst>
          </p:cNvPr>
          <p:cNvSpPr/>
          <p:nvPr/>
        </p:nvSpPr>
        <p:spPr>
          <a:xfrm>
            <a:off x="1571374" y="4499198"/>
            <a:ext cx="1189237" cy="250278"/>
          </a:xfrm>
          <a:prstGeom prst="downArrow">
            <a:avLst>
              <a:gd name="adj1" fmla="val 50000"/>
              <a:gd name="adj2" fmla="val 36338"/>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　はい</a:t>
            </a:r>
            <a:endParaRPr kumimoji="1" lang="ja-JP" altLang="en-US" sz="3600" b="1" dirty="0">
              <a:latin typeface="BIZ UDPゴシック" panose="020B0400000000000000" pitchFamily="50" charset="-128"/>
              <a:ea typeface="BIZ UDPゴシック" panose="020B0400000000000000" pitchFamily="50" charset="-128"/>
            </a:endParaRPr>
          </a:p>
        </p:txBody>
      </p:sp>
      <p:sp>
        <p:nvSpPr>
          <p:cNvPr id="33" name="矢印: 下 32">
            <a:extLst>
              <a:ext uri="{FF2B5EF4-FFF2-40B4-BE49-F238E27FC236}">
                <a16:creationId xmlns:a16="http://schemas.microsoft.com/office/drawing/2014/main" id="{99FEE86C-F976-4AAC-812A-100739D8D140}"/>
              </a:ext>
            </a:extLst>
          </p:cNvPr>
          <p:cNvSpPr/>
          <p:nvPr/>
        </p:nvSpPr>
        <p:spPr>
          <a:xfrm>
            <a:off x="3295308" y="4493392"/>
            <a:ext cx="1189237" cy="282364"/>
          </a:xfrm>
          <a:prstGeom prst="downArrow">
            <a:avLst>
              <a:gd name="adj1" fmla="val 50000"/>
              <a:gd name="adj2" fmla="val 36338"/>
            </a:avLst>
          </a:prstGeom>
          <a:no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いいえ</a:t>
            </a:r>
            <a:endParaRPr kumimoji="1" lang="ja-JP" altLang="en-US" sz="3600" b="1" dirty="0">
              <a:latin typeface="BIZ UDPゴシック" panose="020B0400000000000000" pitchFamily="50" charset="-128"/>
              <a:ea typeface="BIZ UDPゴシック" panose="020B0400000000000000" pitchFamily="50" charset="-128"/>
            </a:endParaRPr>
          </a:p>
        </p:txBody>
      </p:sp>
      <p:sp>
        <p:nvSpPr>
          <p:cNvPr id="34" name="四角形: 角を丸くする 33">
            <a:extLst>
              <a:ext uri="{FF2B5EF4-FFF2-40B4-BE49-F238E27FC236}">
                <a16:creationId xmlns:a16="http://schemas.microsoft.com/office/drawing/2014/main" id="{CF47C018-D190-49D7-8771-53F21FB0E24E}"/>
              </a:ext>
            </a:extLst>
          </p:cNvPr>
          <p:cNvSpPr/>
          <p:nvPr/>
        </p:nvSpPr>
        <p:spPr>
          <a:xfrm>
            <a:off x="336754" y="4833229"/>
            <a:ext cx="2693321" cy="1054726"/>
          </a:xfrm>
          <a:prstGeom prst="roundRect">
            <a:avLst/>
          </a:prstGeom>
          <a:solidFill>
            <a:schemeClr val="accent4">
              <a:lumMod val="60000"/>
              <a:lumOff val="40000"/>
            </a:schemeClr>
          </a:solidFill>
          <a:ln>
            <a:solidFill>
              <a:schemeClr val="accent4">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　</a:t>
            </a:r>
            <a:endParaRPr kumimoji="1" lang="en-US" altLang="ja-JP" sz="1200" b="1" dirty="0">
              <a:latin typeface="メイリオ" panose="020B0604030504040204" pitchFamily="50" charset="-128"/>
              <a:ea typeface="メイリオ" panose="020B0604030504040204" pitchFamily="50" charset="-128"/>
            </a:endParaRPr>
          </a:p>
          <a:p>
            <a:endParaRPr kumimoji="1" lang="en-US" altLang="ja-JP" sz="1200" b="1" dirty="0">
              <a:latin typeface="メイリオ" panose="020B0604030504040204" pitchFamily="50" charset="-128"/>
              <a:ea typeface="メイリオ" panose="020B0604030504040204" pitchFamily="50" charset="-128"/>
            </a:endParaRPr>
          </a:p>
          <a:p>
            <a:pPr algn="ctr"/>
            <a:r>
              <a:rPr kumimoji="1" lang="ja-JP" altLang="en-US" sz="1600" b="1" dirty="0">
                <a:solidFill>
                  <a:schemeClr val="accent5">
                    <a:lumMod val="75000"/>
                  </a:schemeClr>
                </a:solidFill>
                <a:latin typeface="メイリオ" panose="020B0604030504040204" pitchFamily="50" charset="-128"/>
                <a:ea typeface="メイリオ" panose="020B0604030504040204" pitchFamily="50" charset="-128"/>
              </a:rPr>
              <a:t>手続は不要です</a:t>
            </a:r>
            <a:endParaRPr kumimoji="1" lang="en-US" altLang="ja-JP" sz="400" b="1" dirty="0">
              <a:solidFill>
                <a:schemeClr val="accent5">
                  <a:lumMod val="75000"/>
                </a:schemeClr>
              </a:solidFill>
              <a:latin typeface="メイリオ" panose="020B0604030504040204" pitchFamily="50" charset="-128"/>
              <a:ea typeface="メイリオ" panose="020B0604030504040204" pitchFamily="50" charset="-128"/>
            </a:endParaRPr>
          </a:p>
          <a:p>
            <a:pPr algn="ctr"/>
            <a:endParaRPr kumimoji="1" lang="en-US" altLang="ja-JP" sz="300" b="1" dirty="0">
              <a:solidFill>
                <a:schemeClr val="accent5">
                  <a:lumMod val="75000"/>
                </a:schemeClr>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accent5">
                  <a:lumMod val="75000"/>
                </a:schemeClr>
              </a:solidFill>
              <a:latin typeface="メイリオ" panose="020B0604030504040204" pitchFamily="50" charset="-128"/>
              <a:ea typeface="メイリオ" panose="020B0604030504040204" pitchFamily="50" charset="-128"/>
            </a:endParaRPr>
          </a:p>
          <a:p>
            <a:pPr algn="ctr"/>
            <a:r>
              <a:rPr kumimoji="1" lang="en-US" altLang="ja-JP" sz="1600" b="1" dirty="0">
                <a:solidFill>
                  <a:srgbClr val="FF0000"/>
                </a:solidFill>
                <a:latin typeface="メイリオ" panose="020B0604030504040204" pitchFamily="50" charset="-128"/>
                <a:ea typeface="メイリオ" panose="020B0604030504040204" pitchFamily="50" charset="-128"/>
              </a:rPr>
              <a:t>3</a:t>
            </a:r>
            <a:r>
              <a:rPr kumimoji="1" lang="ja-JP" altLang="en-US" sz="1600" b="1" dirty="0">
                <a:solidFill>
                  <a:srgbClr val="FF0000"/>
                </a:solidFill>
                <a:latin typeface="メイリオ" panose="020B0604030504040204" pitchFamily="50" charset="-128"/>
                <a:ea typeface="メイリオ" panose="020B0604030504040204" pitchFamily="50" charset="-128"/>
              </a:rPr>
              <a:t>月中旬</a:t>
            </a:r>
            <a:r>
              <a:rPr kumimoji="1" lang="ja-JP" altLang="en-US" sz="1400" b="1" dirty="0">
                <a:solidFill>
                  <a:schemeClr val="tx1"/>
                </a:solidFill>
                <a:latin typeface="メイリオ" panose="020B0604030504040204" pitchFamily="50" charset="-128"/>
                <a:ea typeface="メイリオ" panose="020B0604030504040204" pitchFamily="50" charset="-128"/>
              </a:rPr>
              <a:t>から順次</a:t>
            </a:r>
            <a:r>
              <a:rPr kumimoji="1" lang="ja-JP" altLang="en-US" sz="1400" b="1" dirty="0">
                <a:latin typeface="メイリオ" panose="020B0604030504040204" pitchFamily="50" charset="-128"/>
                <a:ea typeface="メイリオ" panose="020B0604030504040204" pitchFamily="50" charset="-128"/>
              </a:rPr>
              <a:t>支給します</a:t>
            </a:r>
            <a:endParaRPr kumimoji="1" lang="en-US" altLang="ja-JP" sz="1400" b="1" dirty="0">
              <a:latin typeface="メイリオ" panose="020B0604030504040204" pitchFamily="50" charset="-128"/>
              <a:ea typeface="メイリオ" panose="020B0604030504040204" pitchFamily="50" charset="-128"/>
            </a:endParaRPr>
          </a:p>
          <a:p>
            <a:endParaRPr kumimoji="1" lang="en-US" altLang="ja-JP" sz="1200" b="1" dirty="0">
              <a:latin typeface="メイリオ" panose="020B0604030504040204" pitchFamily="50" charset="-128"/>
              <a:ea typeface="メイリオ" panose="020B0604030504040204" pitchFamily="50" charset="-128"/>
            </a:endParaRPr>
          </a:p>
          <a:p>
            <a:endParaRPr kumimoji="1" lang="en-US" altLang="ja-JP" sz="1200" b="1" dirty="0">
              <a:latin typeface="メイリオ" panose="020B0604030504040204" pitchFamily="50" charset="-128"/>
              <a:ea typeface="メイリオ" panose="020B0604030504040204" pitchFamily="50" charset="-128"/>
            </a:endParaRPr>
          </a:p>
        </p:txBody>
      </p:sp>
      <p:sp>
        <p:nvSpPr>
          <p:cNvPr id="37" name="吹き出し: 角を丸めた四角形 36">
            <a:extLst>
              <a:ext uri="{FF2B5EF4-FFF2-40B4-BE49-F238E27FC236}">
                <a16:creationId xmlns:a16="http://schemas.microsoft.com/office/drawing/2014/main" id="{39B0228C-D7C8-4468-88EB-AE81346D7D54}"/>
              </a:ext>
            </a:extLst>
          </p:cNvPr>
          <p:cNvSpPr/>
          <p:nvPr/>
        </p:nvSpPr>
        <p:spPr>
          <a:xfrm>
            <a:off x="5309054" y="2546978"/>
            <a:ext cx="1397073" cy="731531"/>
          </a:xfrm>
          <a:prstGeom prst="wedgeRoundRectCallout">
            <a:avLst>
              <a:gd name="adj1" fmla="val -34641"/>
              <a:gd name="adj2" fmla="val -91913"/>
              <a:gd name="adj3" fmla="val 16667"/>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例外として基準日（</a:t>
            </a:r>
            <a:r>
              <a:rPr kumimoji="1" lang="en-US" altLang="ja-JP" sz="1000" dirty="0">
                <a:solidFill>
                  <a:schemeClr val="tx1"/>
                </a:solidFill>
              </a:rPr>
              <a:t>R5/12/1</a:t>
            </a:r>
            <a:r>
              <a:rPr kumimoji="1" lang="ja-JP" altLang="en-US" sz="1000" dirty="0">
                <a:solidFill>
                  <a:schemeClr val="tx1"/>
                </a:solidFill>
              </a:rPr>
              <a:t>）以降に</a:t>
            </a:r>
            <a:endParaRPr kumimoji="1" lang="en-US" altLang="ja-JP" sz="1000" dirty="0">
              <a:solidFill>
                <a:schemeClr val="tx1"/>
              </a:solidFill>
            </a:endParaRPr>
          </a:p>
          <a:p>
            <a:pPr algn="ctr"/>
            <a:r>
              <a:rPr kumimoji="1" lang="ja-JP" altLang="en-US" sz="1000" dirty="0">
                <a:solidFill>
                  <a:schemeClr val="tx1"/>
                </a:solidFill>
              </a:rPr>
              <a:t>生まれた新生児も対象になります</a:t>
            </a:r>
          </a:p>
        </p:txBody>
      </p:sp>
      <p:sp>
        <p:nvSpPr>
          <p:cNvPr id="38" name="正方形/長方形 37">
            <a:extLst>
              <a:ext uri="{FF2B5EF4-FFF2-40B4-BE49-F238E27FC236}">
                <a16:creationId xmlns:a16="http://schemas.microsoft.com/office/drawing/2014/main" id="{504350F2-148C-4C4C-BA7C-1565054EBE2D}"/>
              </a:ext>
            </a:extLst>
          </p:cNvPr>
          <p:cNvSpPr/>
          <p:nvPr/>
        </p:nvSpPr>
        <p:spPr>
          <a:xfrm>
            <a:off x="4291265" y="906378"/>
            <a:ext cx="2764465" cy="9129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a:solidFill>
                  <a:schemeClr val="tx1"/>
                </a:solidFill>
                <a:latin typeface="BIZ UDPゴシック" panose="020B0400000000000000" pitchFamily="50" charset="-128"/>
                <a:ea typeface="BIZ UDPゴシック" panose="020B0400000000000000" pitchFamily="50" charset="-128"/>
              </a:rPr>
              <a:t>・別居の親・子等から扶養されている（例：大学生）</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・社会人</a:t>
            </a:r>
            <a:r>
              <a:rPr kumimoji="1" lang="en-US" altLang="ja-JP" sz="900" dirty="0">
                <a:solidFill>
                  <a:schemeClr val="tx1"/>
                </a:solidFill>
                <a:latin typeface="BIZ UDPゴシック" panose="020B0400000000000000" pitchFamily="50" charset="-128"/>
                <a:ea typeface="BIZ UDPゴシック" panose="020B0400000000000000" pitchFamily="50" charset="-128"/>
              </a:rPr>
              <a:t>1</a:t>
            </a:r>
            <a:r>
              <a:rPr kumimoji="1" lang="ja-JP" altLang="en-US" sz="900" dirty="0">
                <a:solidFill>
                  <a:schemeClr val="tx1"/>
                </a:solidFill>
                <a:latin typeface="BIZ UDPゴシック" panose="020B0400000000000000" pitchFamily="50" charset="-128"/>
                <a:ea typeface="BIZ UDPゴシック" panose="020B0400000000000000" pitchFamily="50" charset="-128"/>
              </a:rPr>
              <a:t>年目で令和</a:t>
            </a:r>
            <a:r>
              <a:rPr kumimoji="1" lang="en-US" altLang="ja-JP" sz="900" dirty="0">
                <a:solidFill>
                  <a:schemeClr val="tx1"/>
                </a:solidFill>
                <a:latin typeface="BIZ UDPゴシック" panose="020B0400000000000000" pitchFamily="50" charset="-128"/>
                <a:ea typeface="BIZ UDPゴシック" panose="020B0400000000000000" pitchFamily="50" charset="-128"/>
              </a:rPr>
              <a:t>4</a:t>
            </a:r>
            <a:r>
              <a:rPr kumimoji="1" lang="ja-JP" altLang="en-US" sz="900" dirty="0">
                <a:solidFill>
                  <a:schemeClr val="tx1"/>
                </a:solidFill>
                <a:latin typeface="BIZ UDPゴシック" panose="020B0400000000000000" pitchFamily="50" charset="-128"/>
                <a:ea typeface="BIZ UDPゴシック" panose="020B0400000000000000" pitchFamily="50" charset="-128"/>
              </a:rPr>
              <a:t>年は扶養されていた</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・単身赴任の課税者から扶養されている</a:t>
            </a:r>
            <a:r>
              <a:rPr kumimoji="1" lang="ja-JP" altLang="en-US" sz="1050" dirty="0">
                <a:solidFill>
                  <a:schemeClr val="tx1"/>
                </a:solidFill>
              </a:rPr>
              <a:t>　　</a:t>
            </a:r>
            <a:endParaRPr kumimoji="1" lang="en-US" altLang="ja-JP" sz="1050" dirty="0">
              <a:solidFill>
                <a:schemeClr val="tx1"/>
              </a:solidFill>
            </a:endParaRPr>
          </a:p>
          <a:p>
            <a:r>
              <a:rPr kumimoji="1" lang="ja-JP" altLang="en-US" sz="1050" dirty="0">
                <a:solidFill>
                  <a:schemeClr val="tx1"/>
                </a:solidFill>
              </a:rPr>
              <a:t>　</a:t>
            </a:r>
          </a:p>
        </p:txBody>
      </p:sp>
      <p:sp>
        <p:nvSpPr>
          <p:cNvPr id="40" name="矢印: 左 39">
            <a:extLst>
              <a:ext uri="{FF2B5EF4-FFF2-40B4-BE49-F238E27FC236}">
                <a16:creationId xmlns:a16="http://schemas.microsoft.com/office/drawing/2014/main" id="{E01CA1ED-892F-4B26-9506-484D5E9FDE14}"/>
              </a:ext>
            </a:extLst>
          </p:cNvPr>
          <p:cNvSpPr/>
          <p:nvPr/>
        </p:nvSpPr>
        <p:spPr>
          <a:xfrm>
            <a:off x="3107621" y="4744361"/>
            <a:ext cx="187687" cy="1158978"/>
          </a:xfrm>
          <a:prstGeom prst="leftArrow">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00" b="1" dirty="0">
                <a:solidFill>
                  <a:schemeClr val="tx1"/>
                </a:solidFill>
              </a:rPr>
              <a:t>支給後</a:t>
            </a:r>
          </a:p>
        </p:txBody>
      </p:sp>
      <p:cxnSp>
        <p:nvCxnSpPr>
          <p:cNvPr id="42" name="直線コネクタ 41">
            <a:extLst>
              <a:ext uri="{FF2B5EF4-FFF2-40B4-BE49-F238E27FC236}">
                <a16:creationId xmlns:a16="http://schemas.microsoft.com/office/drawing/2014/main" id="{A48777F9-D4B2-4E38-87BE-CC4EDB03341E}"/>
              </a:ext>
            </a:extLst>
          </p:cNvPr>
          <p:cNvCxnSpPr>
            <a:cxnSpLocks/>
          </p:cNvCxnSpPr>
          <p:nvPr/>
        </p:nvCxnSpPr>
        <p:spPr>
          <a:xfrm>
            <a:off x="295703" y="5320827"/>
            <a:ext cx="2693321" cy="0"/>
          </a:xfrm>
          <a:prstGeom prst="line">
            <a:avLst/>
          </a:prstGeom>
          <a:ln w="12700"/>
        </p:spPr>
        <p:style>
          <a:lnRef idx="1">
            <a:schemeClr val="accent2"/>
          </a:lnRef>
          <a:fillRef idx="0">
            <a:schemeClr val="accent2"/>
          </a:fillRef>
          <a:effectRef idx="0">
            <a:schemeClr val="accent2"/>
          </a:effectRef>
          <a:fontRef idx="minor">
            <a:schemeClr val="tx1"/>
          </a:fontRef>
        </p:style>
      </p:cxnSp>
      <p:sp>
        <p:nvSpPr>
          <p:cNvPr id="43" name="矢印: 右 42">
            <a:extLst>
              <a:ext uri="{FF2B5EF4-FFF2-40B4-BE49-F238E27FC236}">
                <a16:creationId xmlns:a16="http://schemas.microsoft.com/office/drawing/2014/main" id="{2A20AC96-DD96-4798-9578-C103B9B68B33}"/>
              </a:ext>
            </a:extLst>
          </p:cNvPr>
          <p:cNvSpPr/>
          <p:nvPr/>
        </p:nvSpPr>
        <p:spPr>
          <a:xfrm rot="18361101">
            <a:off x="1406747" y="1715052"/>
            <a:ext cx="695695" cy="301987"/>
          </a:xfrm>
          <a:prstGeom prst="rightArrow">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b="1" dirty="0">
                <a:solidFill>
                  <a:schemeClr val="tx1"/>
                </a:solidFill>
              </a:rPr>
              <a:t>いは</a:t>
            </a:r>
            <a:endParaRPr kumimoji="1" lang="en-US" altLang="ja-JP" sz="1050" b="1" dirty="0">
              <a:solidFill>
                <a:schemeClr val="tx1"/>
              </a:solidFill>
            </a:endParaRPr>
          </a:p>
          <a:p>
            <a:pPr algn="ctr"/>
            <a:endParaRPr kumimoji="1" lang="ja-JP" altLang="en-US" sz="1050" b="1" dirty="0">
              <a:solidFill>
                <a:schemeClr val="tx1"/>
              </a:solidFill>
            </a:endParaRPr>
          </a:p>
        </p:txBody>
      </p:sp>
      <p:sp>
        <p:nvSpPr>
          <p:cNvPr id="44" name="正方形/長方形 43">
            <a:extLst>
              <a:ext uri="{FF2B5EF4-FFF2-40B4-BE49-F238E27FC236}">
                <a16:creationId xmlns:a16="http://schemas.microsoft.com/office/drawing/2014/main" id="{44669F3C-3313-4FEB-81BE-56B519FFD6CE}"/>
              </a:ext>
            </a:extLst>
          </p:cNvPr>
          <p:cNvSpPr/>
          <p:nvPr/>
        </p:nvSpPr>
        <p:spPr>
          <a:xfrm>
            <a:off x="374378" y="6487844"/>
            <a:ext cx="6102154" cy="19646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a:t>前回の「子育て世帯向けの給付金（子育て世帯生活支援特別給付金</a:t>
            </a:r>
            <a:r>
              <a:rPr kumimoji="1" lang="en-US" altLang="ja-JP" sz="1400" b="1" dirty="0"/>
              <a:t>※</a:t>
            </a:r>
            <a:r>
              <a:rPr kumimoji="1" lang="ja-JP" altLang="en-US" sz="1400" b="1" dirty="0"/>
              <a:t>）」と今回の「こども加算」では対象世帯の</a:t>
            </a:r>
            <a:r>
              <a:rPr kumimoji="1" lang="ja-JP" altLang="en-US" sz="1400" b="1" u="sng" dirty="0">
                <a:solidFill>
                  <a:schemeClr val="tx1"/>
                </a:solidFill>
              </a:rPr>
              <a:t>条件が一部異なります。</a:t>
            </a:r>
            <a:endParaRPr kumimoji="1" lang="en-US" altLang="ja-JP" sz="700" b="1" u="sng" dirty="0">
              <a:solidFill>
                <a:schemeClr val="tx1"/>
              </a:solidFill>
            </a:endParaRPr>
          </a:p>
          <a:p>
            <a:endParaRPr kumimoji="1" lang="en-US" altLang="ja-JP" sz="600" b="1" u="sng" dirty="0">
              <a:solidFill>
                <a:schemeClr val="tx1"/>
              </a:solidFill>
            </a:endParaRPr>
          </a:p>
          <a:p>
            <a:r>
              <a:rPr kumimoji="1" lang="ja-JP" altLang="en-US" sz="1400" b="1" dirty="0"/>
              <a:t>前回の受給者のうち「住民税　所得割　課税対象者」などがいる世帯などは、対象外となりますのでご注意</a:t>
            </a:r>
            <a:r>
              <a:rPr kumimoji="1" lang="ja-JP" altLang="en-US" sz="1400" dirty="0"/>
              <a:t>ください。</a:t>
            </a:r>
            <a:endParaRPr kumimoji="1" lang="en-US" altLang="ja-JP" sz="1400" dirty="0"/>
          </a:p>
          <a:p>
            <a:endParaRPr kumimoji="1" lang="en-US" altLang="ja-JP" sz="1400" dirty="0"/>
          </a:p>
          <a:p>
            <a:r>
              <a:rPr kumimoji="1" lang="en-US" altLang="ja-JP" sz="1000" b="1" dirty="0">
                <a:solidFill>
                  <a:schemeClr val="tx1"/>
                </a:solidFill>
              </a:rPr>
              <a:t>※</a:t>
            </a:r>
            <a:r>
              <a:rPr kumimoji="1" lang="ja-JP" altLang="en-US" sz="1000" b="1" dirty="0">
                <a:solidFill>
                  <a:schemeClr val="tx1"/>
                </a:solidFill>
              </a:rPr>
              <a:t>児童扶養手当の受給者、家計急変世帯等のひとり親世帯などに対し、住民税所得割の課税状況にかかわらず、児童</a:t>
            </a:r>
            <a:r>
              <a:rPr kumimoji="1" lang="en-US" altLang="ja-JP" sz="1000" b="1" dirty="0">
                <a:solidFill>
                  <a:schemeClr val="tx1"/>
                </a:solidFill>
              </a:rPr>
              <a:t>1</a:t>
            </a:r>
            <a:r>
              <a:rPr kumimoji="1" lang="ja-JP" altLang="en-US" sz="1000" b="1" dirty="0">
                <a:solidFill>
                  <a:schemeClr val="tx1"/>
                </a:solidFill>
              </a:rPr>
              <a:t>人あたり５万円を給付する制度</a:t>
            </a:r>
            <a:endParaRPr kumimoji="1" lang="en-US" altLang="ja-JP" sz="1400" b="1" dirty="0">
              <a:solidFill>
                <a:schemeClr val="tx1"/>
              </a:solidFill>
            </a:endParaRPr>
          </a:p>
        </p:txBody>
      </p:sp>
      <p:pic>
        <p:nvPicPr>
          <p:cNvPr id="45" name="図 44">
            <a:extLst>
              <a:ext uri="{FF2B5EF4-FFF2-40B4-BE49-F238E27FC236}">
                <a16:creationId xmlns:a16="http://schemas.microsoft.com/office/drawing/2014/main" id="{C12A7B91-9CEE-442D-8B18-2CF1A03AAA90}"/>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3411138" y="9276349"/>
            <a:ext cx="250655" cy="210907"/>
          </a:xfrm>
          <a:prstGeom prst="rect">
            <a:avLst/>
          </a:prstGeom>
        </p:spPr>
      </p:pic>
      <p:sp>
        <p:nvSpPr>
          <p:cNvPr id="46" name="正方形/長方形 45">
            <a:extLst>
              <a:ext uri="{FF2B5EF4-FFF2-40B4-BE49-F238E27FC236}">
                <a16:creationId xmlns:a16="http://schemas.microsoft.com/office/drawing/2014/main" id="{C3D3215C-8CC3-41D6-8273-E7E996BD0BAC}"/>
              </a:ext>
            </a:extLst>
          </p:cNvPr>
          <p:cNvSpPr/>
          <p:nvPr/>
        </p:nvSpPr>
        <p:spPr>
          <a:xfrm>
            <a:off x="4484545" y="9487256"/>
            <a:ext cx="1694464" cy="3561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a:t>（</a:t>
            </a:r>
            <a:r>
              <a:rPr kumimoji="1" lang="en-US" altLang="ja-JP" sz="1000" dirty="0"/>
              <a:t>12:00</a:t>
            </a:r>
            <a:r>
              <a:rPr kumimoji="1" lang="ja-JP" altLang="en-US" sz="1000" dirty="0"/>
              <a:t>～</a:t>
            </a:r>
            <a:r>
              <a:rPr kumimoji="1" lang="en-US" altLang="ja-JP" sz="1000" dirty="0"/>
              <a:t>13:00</a:t>
            </a:r>
            <a:r>
              <a:rPr kumimoji="1" lang="ja-JP" altLang="en-US" sz="1000" dirty="0"/>
              <a:t>は除く）</a:t>
            </a:r>
          </a:p>
        </p:txBody>
      </p:sp>
      <p:sp>
        <p:nvSpPr>
          <p:cNvPr id="39" name="四角形: 角を丸くする 38">
            <a:extLst>
              <a:ext uri="{FF2B5EF4-FFF2-40B4-BE49-F238E27FC236}">
                <a16:creationId xmlns:a16="http://schemas.microsoft.com/office/drawing/2014/main" id="{DFDB6CFF-F378-4E0C-8D50-63B495281569}"/>
              </a:ext>
            </a:extLst>
          </p:cNvPr>
          <p:cNvSpPr/>
          <p:nvPr/>
        </p:nvSpPr>
        <p:spPr>
          <a:xfrm>
            <a:off x="309920" y="6220905"/>
            <a:ext cx="6356582" cy="369296"/>
          </a:xfrm>
          <a:prstGeom prst="roundRect">
            <a:avLst/>
          </a:prstGeom>
          <a:solidFill>
            <a:srgbClr val="FF99FF"/>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700" b="1" dirty="0">
                <a:latin typeface="メイリオ" panose="020B0604030504040204" pitchFamily="50" charset="-128"/>
                <a:ea typeface="メイリオ" panose="020B0604030504040204" pitchFamily="50" charset="-128"/>
              </a:rPr>
              <a:t>【</a:t>
            </a:r>
            <a:r>
              <a:rPr kumimoji="1" lang="ja-JP" altLang="en-US" sz="1700" b="1" dirty="0">
                <a:latin typeface="メイリオ" panose="020B0604030504040204" pitchFamily="50" charset="-128"/>
                <a:ea typeface="メイリオ" panose="020B0604030504040204" pitchFamily="50" charset="-128"/>
              </a:rPr>
              <a:t>ご注意ください</a:t>
            </a:r>
            <a:r>
              <a:rPr kumimoji="1" lang="en-US" altLang="ja-JP" sz="1700" b="1"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4531082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2296</TotalTime>
  <Words>937</Words>
  <Application>Microsoft Office PowerPoint</Application>
  <PresentationFormat>A4 210 x 297 mm</PresentationFormat>
  <Paragraphs>110</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渡辺 正毅(watanabe-masaki)</dc:creator>
  <cp:lastModifiedBy>KunigamiR5001</cp:lastModifiedBy>
  <cp:revision>210</cp:revision>
  <cp:lastPrinted>2024-02-27T02:24:31Z</cp:lastPrinted>
  <dcterms:created xsi:type="dcterms:W3CDTF">2021-11-18T09:11:46Z</dcterms:created>
  <dcterms:modified xsi:type="dcterms:W3CDTF">2024-02-28T04:07:02Z</dcterms:modified>
</cp:coreProperties>
</file>